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92" r:id="rId12"/>
    <p:sldId id="293" r:id="rId13"/>
    <p:sldId id="262" r:id="rId14"/>
    <p:sldId id="294" r:id="rId15"/>
    <p:sldId id="295" r:id="rId16"/>
    <p:sldId id="296" r:id="rId17"/>
    <p:sldId id="297" r:id="rId18"/>
    <p:sldId id="298" r:id="rId19"/>
    <p:sldId id="263" r:id="rId20"/>
    <p:sldId id="264" r:id="rId21"/>
    <p:sldId id="265" r:id="rId22"/>
    <p:sldId id="267" r:id="rId23"/>
    <p:sldId id="268" r:id="rId24"/>
    <p:sldId id="269" r:id="rId25"/>
    <p:sldId id="270" r:id="rId26"/>
    <p:sldId id="271" r:id="rId27"/>
    <p:sldId id="299" r:id="rId28"/>
    <p:sldId id="300" r:id="rId29"/>
    <p:sldId id="301" r:id="rId30"/>
    <p:sldId id="302" r:id="rId31"/>
    <p:sldId id="272" r:id="rId32"/>
    <p:sldId id="289" r:id="rId33"/>
    <p:sldId id="284" r:id="rId34"/>
    <p:sldId id="306" r:id="rId35"/>
    <p:sldId id="320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21" r:id="rId45"/>
    <p:sldId id="315" r:id="rId46"/>
    <p:sldId id="316" r:id="rId47"/>
    <p:sldId id="318" r:id="rId48"/>
    <p:sldId id="319" r:id="rId49"/>
    <p:sldId id="286" r:id="rId50"/>
    <p:sldId id="287" r:id="rId51"/>
    <p:sldId id="288" r:id="rId52"/>
    <p:sldId id="283" r:id="rId53"/>
    <p:sldId id="273" r:id="rId54"/>
    <p:sldId id="290" r:id="rId55"/>
    <p:sldId id="277" r:id="rId56"/>
    <p:sldId id="278" r:id="rId57"/>
    <p:sldId id="266" r:id="rId58"/>
    <p:sldId id="274" r:id="rId59"/>
    <p:sldId id="275" r:id="rId60"/>
    <p:sldId id="276" r:id="rId61"/>
    <p:sldId id="303" r:id="rId62"/>
    <p:sldId id="304" r:id="rId63"/>
    <p:sldId id="322" r:id="rId64"/>
    <p:sldId id="305" r:id="rId65"/>
    <p:sldId id="291" r:id="rId66"/>
    <p:sldId id="323" r:id="rId67"/>
    <p:sldId id="32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2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07/06/23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07/06/23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kanserleri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tarama-genetik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Dr</a:t>
            </a:r>
            <a:r>
              <a:rPr lang="en-US" dirty="0" smtClean="0"/>
              <a:t> Ayşe Filiz </a:t>
            </a:r>
            <a:r>
              <a:rPr lang="en-US" dirty="0" err="1" smtClean="0"/>
              <a:t>Yavuz</a:t>
            </a:r>
            <a:endParaRPr lang="en-US" dirty="0" smtClean="0"/>
          </a:p>
          <a:p>
            <a:r>
              <a:rPr lang="en-US" dirty="0" smtClean="0"/>
              <a:t>Bişkek-2023</a:t>
            </a:r>
          </a:p>
          <a:p>
            <a:r>
              <a:rPr lang="en-US" dirty="0" err="1" smtClean="0"/>
              <a:t>Manas</a:t>
            </a:r>
            <a:r>
              <a:rPr lang="en-US" dirty="0" smtClean="0"/>
              <a:t> </a:t>
            </a:r>
            <a:r>
              <a:rPr lang="en-US" dirty="0"/>
              <a:t>Ü</a:t>
            </a:r>
            <a:r>
              <a:rPr lang="en-US" dirty="0" smtClean="0"/>
              <a:t>NIVERSITESI/ </a:t>
            </a:r>
            <a:r>
              <a:rPr lang="en-US" dirty="0" err="1" smtClean="0"/>
              <a:t>Haziran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3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kanserleri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Dünyada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sık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ölüm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sebebi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olarak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kanser</a:t>
            </a:r>
            <a:r>
              <a:rPr lang="en-US" dirty="0" smtClean="0">
                <a:solidFill>
                  <a:srgbClr val="3366FF"/>
                </a:solidFill>
              </a:rPr>
              <a:t> 2 </a:t>
            </a:r>
            <a:r>
              <a:rPr lang="en-US" dirty="0" err="1" smtClean="0">
                <a:solidFill>
                  <a:srgbClr val="3366FF"/>
                </a:solidFill>
              </a:rPr>
              <a:t>sırada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ölümlerin</a:t>
            </a:r>
            <a:r>
              <a:rPr lang="en-US" dirty="0" smtClean="0">
                <a:solidFill>
                  <a:srgbClr val="3366FF"/>
                </a:solidFill>
              </a:rPr>
              <a:t> % 22 </a:t>
            </a:r>
            <a:r>
              <a:rPr lang="en-US" dirty="0" err="1" smtClean="0">
                <a:solidFill>
                  <a:srgbClr val="3366FF"/>
                </a:solidFill>
              </a:rPr>
              <a:t>sinden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sorumlu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En </a:t>
            </a:r>
            <a:r>
              <a:rPr lang="en-US" dirty="0" err="1" smtClean="0"/>
              <a:t>ölümcül</a:t>
            </a:r>
            <a:r>
              <a:rPr lang="en-US" dirty="0" smtClean="0"/>
              <a:t> </a:t>
            </a:r>
            <a:r>
              <a:rPr lang="en-US" dirty="0" err="1" smtClean="0"/>
              <a:t>olanı</a:t>
            </a:r>
            <a:r>
              <a:rPr lang="en-US" dirty="0" smtClean="0"/>
              <a:t> </a:t>
            </a:r>
            <a:r>
              <a:rPr lang="en-US" dirty="0" err="1" smtClean="0"/>
              <a:t>Yumurtalık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endParaRPr lang="en-US" dirty="0" smtClean="0"/>
          </a:p>
          <a:p>
            <a:r>
              <a:rPr lang="en-US" dirty="0" err="1" smtClean="0">
                <a:solidFill>
                  <a:srgbClr val="3366FF"/>
                </a:solidFill>
              </a:rPr>
              <a:t>Gelişmemiş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ülkelerde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sık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olanı</a:t>
            </a:r>
            <a:r>
              <a:rPr lang="en-US" dirty="0" smtClean="0">
                <a:solidFill>
                  <a:srgbClr val="3366FF"/>
                </a:solidFill>
              </a:rPr>
              <a:t>: Rahim </a:t>
            </a:r>
            <a:r>
              <a:rPr lang="en-US" dirty="0" err="1" smtClean="0">
                <a:solidFill>
                  <a:srgbClr val="3366FF"/>
                </a:solidFill>
              </a:rPr>
              <a:t>ağzı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kanseri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ülkelerde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olanı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duvarı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MEME KANSERİ: </a:t>
            </a:r>
            <a:r>
              <a:rPr lang="en-US" dirty="0" err="1" smtClean="0">
                <a:solidFill>
                  <a:srgbClr val="3366FF"/>
                </a:solidFill>
              </a:rPr>
              <a:t>Kadınlarda</a:t>
            </a:r>
            <a:r>
              <a:rPr lang="en-US" dirty="0" smtClean="0">
                <a:solidFill>
                  <a:srgbClr val="3366FF"/>
                </a:solidFill>
              </a:rPr>
              <a:t> en </a:t>
            </a:r>
            <a:r>
              <a:rPr lang="en-US" dirty="0" err="1" smtClean="0">
                <a:solidFill>
                  <a:srgbClr val="3366FF"/>
                </a:solidFill>
              </a:rPr>
              <a:t>sık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olan</a:t>
            </a:r>
            <a:r>
              <a:rPr lang="en-US" dirty="0" smtClean="0">
                <a:solidFill>
                  <a:srgbClr val="3366FF"/>
                </a:solidFill>
              </a:rPr>
              <a:t>/ </a:t>
            </a:r>
            <a:r>
              <a:rPr lang="en-US" dirty="0" err="1" smtClean="0">
                <a:solidFill>
                  <a:srgbClr val="3366FF"/>
                </a:solidFill>
              </a:rPr>
              <a:t>taraması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yapılabilen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Kadınlardaki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kanserler</a:t>
            </a:r>
            <a:r>
              <a:rPr lang="en-US" dirty="0" smtClean="0"/>
              <a:t> </a:t>
            </a:r>
            <a:r>
              <a:rPr lang="en-US" dirty="0" err="1" smtClean="0"/>
              <a:t>sıralamasında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>
                <a:solidFill>
                  <a:srgbClr val="3366FF"/>
                </a:solidFill>
              </a:rPr>
              <a:t>-meme</a:t>
            </a:r>
            <a:r>
              <a:rPr lang="is-IS" dirty="0" smtClean="0">
                <a:solidFill>
                  <a:srgbClr val="3366FF"/>
                </a:solidFill>
              </a:rPr>
              <a:t>…100ooo de 43-50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2-tiroid</a:t>
            </a:r>
            <a:r>
              <a:rPr lang="is-IS" dirty="0" smtClean="0"/>
              <a:t>…........................21</a:t>
            </a:r>
            <a:endParaRPr lang="en-US" dirty="0" smtClean="0"/>
          </a:p>
          <a:p>
            <a:r>
              <a:rPr lang="en-US" dirty="0" smtClean="0"/>
              <a:t>3-barsak</a:t>
            </a:r>
            <a:r>
              <a:rPr lang="is-IS" dirty="0" smtClean="0"/>
              <a:t>….......................14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>
                <a:solidFill>
                  <a:srgbClr val="FF0000"/>
                </a:solidFill>
              </a:rPr>
              <a:t>rahim</a:t>
            </a:r>
            <a:r>
              <a:rPr lang="is-IS" dirty="0" smtClean="0">
                <a:solidFill>
                  <a:srgbClr val="FF0000"/>
                </a:solidFill>
              </a:rPr>
              <a:t>….........................10</a:t>
            </a:r>
          </a:p>
          <a:p>
            <a:r>
              <a:rPr lang="is-IS" dirty="0" smtClean="0"/>
              <a:t>5-Akciğer.........................9</a:t>
            </a:r>
          </a:p>
          <a:p>
            <a:r>
              <a:rPr lang="is-IS" dirty="0" smtClean="0"/>
              <a:t>6-Mide............................6.5</a:t>
            </a:r>
          </a:p>
          <a:p>
            <a:r>
              <a:rPr lang="is-IS" dirty="0" smtClean="0"/>
              <a:t>7-</a:t>
            </a:r>
            <a:r>
              <a:rPr lang="is-IS" dirty="0" smtClean="0">
                <a:solidFill>
                  <a:srgbClr val="FF0000"/>
                </a:solidFill>
              </a:rPr>
              <a:t>Yumurtalık...................6</a:t>
            </a:r>
          </a:p>
          <a:p>
            <a:r>
              <a:rPr lang="is-IS" dirty="0" smtClean="0"/>
              <a:t>10 </a:t>
            </a:r>
            <a:r>
              <a:rPr lang="is-IS" dirty="0" smtClean="0">
                <a:solidFill>
                  <a:srgbClr val="3366FF"/>
                </a:solidFill>
              </a:rPr>
              <a:t>rahim ağzı..................4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0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366FF"/>
                </a:solidFill>
              </a:rPr>
              <a:t>Kadınlarda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en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/>
              <a:t> </a:t>
            </a:r>
            <a:r>
              <a:rPr lang="en-US" dirty="0" smtClean="0"/>
              <a:t>KADIN </a:t>
            </a:r>
            <a:r>
              <a:rPr lang="en-US" dirty="0" err="1" smtClean="0"/>
              <a:t>kanserleri</a:t>
            </a:r>
            <a:r>
              <a:rPr lang="en-US" dirty="0" smtClean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 smtClean="0"/>
              <a:t>sıralamada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Meme </a:t>
            </a:r>
            <a:r>
              <a:rPr lang="en-US" dirty="0" err="1">
                <a:solidFill>
                  <a:srgbClr val="FF0000"/>
                </a:solidFill>
              </a:rPr>
              <a:t>tüm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kadın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kanserlerinin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% 25</a:t>
            </a:r>
          </a:p>
          <a:p>
            <a:r>
              <a:rPr lang="en-US" dirty="0"/>
              <a:t>Uterus % 5.5</a:t>
            </a:r>
          </a:p>
          <a:p>
            <a:r>
              <a:rPr lang="en-US" dirty="0"/>
              <a:t>Over % 3.5</a:t>
            </a:r>
          </a:p>
          <a:p>
            <a:r>
              <a:rPr lang="en-US" dirty="0" err="1"/>
              <a:t>Serviks</a:t>
            </a:r>
            <a:r>
              <a:rPr lang="en-US" dirty="0"/>
              <a:t> % 2.5  </a:t>
            </a:r>
            <a:r>
              <a:rPr lang="en-US" dirty="0" err="1"/>
              <a:t>oranında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4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Yumurtalık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kanserlerdendir</a:t>
            </a:r>
            <a:r>
              <a:rPr lang="en-US" dirty="0" smtClean="0"/>
              <a:t>. </a:t>
            </a:r>
            <a:r>
              <a:rPr lang="en-US" dirty="0" err="1" smtClean="0"/>
              <a:t>Ölüm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en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olanlardandır</a:t>
            </a:r>
            <a:r>
              <a:rPr lang="en-US" dirty="0" smtClean="0"/>
              <a:t>. </a:t>
            </a:r>
          </a:p>
          <a:p>
            <a:r>
              <a:rPr lang="en-US" dirty="0" err="1"/>
              <a:t>İ</a:t>
            </a:r>
            <a:r>
              <a:rPr lang="en-US" dirty="0" err="1" smtClean="0"/>
              <a:t>leri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alırlar</a:t>
            </a:r>
            <a:r>
              <a:rPr lang="en-US" dirty="0" smtClean="0"/>
              <a:t>. </a:t>
            </a:r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teshis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 err="1" smtClean="0"/>
              <a:t>tipik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belirti</a:t>
            </a:r>
            <a:r>
              <a:rPr lang="en-US" dirty="0" smtClean="0"/>
              <a:t> </a:t>
            </a:r>
            <a:r>
              <a:rPr lang="en-US" dirty="0" err="1" smtClean="0"/>
              <a:t>vermezler.Kanama</a:t>
            </a:r>
            <a:r>
              <a:rPr lang="en-US" dirty="0" smtClean="0"/>
              <a:t>, </a:t>
            </a:r>
            <a:r>
              <a:rPr lang="en-US" dirty="0" err="1" smtClean="0"/>
              <a:t>akıntı</a:t>
            </a:r>
            <a:r>
              <a:rPr lang="en-US" dirty="0" smtClean="0"/>
              <a:t> vs)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5 </a:t>
            </a:r>
            <a:r>
              <a:rPr lang="en-US" dirty="0" err="1" smtClean="0">
                <a:solidFill>
                  <a:srgbClr val="3366FF"/>
                </a:solidFill>
              </a:rPr>
              <a:t>yıllık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sağ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kalım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oranı</a:t>
            </a:r>
            <a:r>
              <a:rPr lang="en-US" dirty="0" smtClean="0">
                <a:solidFill>
                  <a:srgbClr val="3366FF"/>
                </a:solidFill>
              </a:rPr>
              <a:t> % 30-40 </a:t>
            </a:r>
          </a:p>
          <a:p>
            <a:r>
              <a:rPr lang="en-US" dirty="0" smtClean="0"/>
              <a:t>Hem </a:t>
            </a:r>
            <a:r>
              <a:rPr lang="en-US" dirty="0" err="1" smtClean="0"/>
              <a:t>kendiliğinden</a:t>
            </a:r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ailesel</a:t>
            </a:r>
            <a:r>
              <a:rPr lang="en-US" dirty="0" smtClean="0"/>
              <a:t> </a:t>
            </a:r>
            <a:r>
              <a:rPr lang="en-US" dirty="0" err="1" smtClean="0"/>
              <a:t>etkiyle</a:t>
            </a:r>
            <a:r>
              <a:rPr lang="en-US" dirty="0" smtClean="0"/>
              <a:t> </a:t>
            </a:r>
            <a:r>
              <a:rPr lang="en-US" dirty="0" err="1" smtClean="0"/>
              <a:t>oluşabilirler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Ailesel</a:t>
            </a:r>
            <a:r>
              <a:rPr lang="en-US" dirty="0" smtClean="0"/>
              <a:t>=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olanların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% 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Dünyada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200.ooo </a:t>
            </a:r>
            <a:r>
              <a:rPr lang="en-US" dirty="0" err="1"/>
              <a:t>vaka</a:t>
            </a:r>
            <a:r>
              <a:rPr lang="en-US" dirty="0"/>
              <a:t>/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vaka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edildiğinde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III-IV </a:t>
            </a:r>
            <a:r>
              <a:rPr lang="en-US" dirty="0" err="1"/>
              <a:t>dür</a:t>
            </a:r>
            <a:r>
              <a:rPr lang="en-US" dirty="0"/>
              <a:t>.</a:t>
            </a:r>
          </a:p>
          <a:p>
            <a:r>
              <a:rPr lang="en-US" dirty="0" err="1"/>
              <a:t>Prognoz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. 5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kalım</a:t>
            </a:r>
            <a:r>
              <a:rPr lang="en-US" dirty="0"/>
              <a:t> % 30-35</a:t>
            </a:r>
          </a:p>
          <a:p>
            <a:endParaRPr lang="en-US" dirty="0"/>
          </a:p>
          <a:p>
            <a:r>
              <a:rPr lang="en-US" dirty="0" err="1"/>
              <a:t>Nonspesifik</a:t>
            </a:r>
            <a:r>
              <a:rPr lang="en-US" dirty="0"/>
              <a:t> </a:t>
            </a:r>
            <a:r>
              <a:rPr lang="en-US" dirty="0" err="1"/>
              <a:t>sikayetler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3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sporadik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%90- </a:t>
            </a:r>
            <a:r>
              <a:rPr lang="en-US" dirty="0" err="1"/>
              <a:t>tesadüfen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.</a:t>
            </a:r>
          </a:p>
          <a:p>
            <a:r>
              <a:rPr lang="en-US" dirty="0"/>
              <a:t>% 10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ailesel</a:t>
            </a:r>
            <a:r>
              <a:rPr lang="en-US" dirty="0"/>
              <a:t> </a:t>
            </a:r>
            <a:r>
              <a:rPr lang="en-US" dirty="0" err="1"/>
              <a:t>öykü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bağlantılıdır</a:t>
            </a:r>
            <a:r>
              <a:rPr lang="en-US" dirty="0"/>
              <a:t>. (BRCA 1-2 </a:t>
            </a:r>
            <a:r>
              <a:rPr lang="en-US" dirty="0" err="1"/>
              <a:t>mutasyonu</a:t>
            </a:r>
            <a:r>
              <a:rPr lang="en-US" dirty="0"/>
              <a:t>  </a:t>
            </a:r>
            <a:r>
              <a:rPr lang="en-US" dirty="0" err="1"/>
              <a:t>taşıyıcıları</a:t>
            </a:r>
            <a:r>
              <a:rPr lang="en-US" dirty="0"/>
              <a:t>)</a:t>
            </a:r>
          </a:p>
          <a:p>
            <a:r>
              <a:rPr lang="en-US" sz="2800" dirty="0" err="1"/>
              <a:t>Genetik</a:t>
            </a:r>
            <a:r>
              <a:rPr lang="en-US" sz="2800" dirty="0"/>
              <a:t> </a:t>
            </a:r>
            <a:r>
              <a:rPr lang="en-US" sz="2800" dirty="0" err="1"/>
              <a:t>olma</a:t>
            </a:r>
            <a:r>
              <a:rPr lang="en-US" sz="2800" dirty="0"/>
              <a:t> </a:t>
            </a:r>
            <a:r>
              <a:rPr lang="en-US" sz="2800" dirty="0" err="1"/>
              <a:t>orani</a:t>
            </a:r>
            <a:r>
              <a:rPr lang="en-US" sz="2800" dirty="0"/>
              <a:t> % 10</a:t>
            </a:r>
            <a:r>
              <a:rPr lang="en-US" sz="2800" dirty="0" smtClean="0"/>
              <a:t>, </a:t>
            </a:r>
            <a:r>
              <a:rPr lang="en-US" sz="2800" dirty="0" err="1" smtClean="0"/>
              <a:t>sporadik</a:t>
            </a:r>
            <a:r>
              <a:rPr lang="en-US" sz="2800" dirty="0" smtClean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oran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% 90 dir.</a:t>
            </a:r>
          </a:p>
          <a:p>
            <a:endParaRPr lang="en-US" dirty="0"/>
          </a:p>
          <a:p>
            <a:r>
              <a:rPr lang="en-US" sz="2800" dirty="0" err="1"/>
              <a:t>Ailesinde</a:t>
            </a:r>
            <a:r>
              <a:rPr lang="en-US" sz="2800" dirty="0"/>
              <a:t> meme, over, </a:t>
            </a:r>
            <a:r>
              <a:rPr lang="en-US" sz="2800" dirty="0" err="1"/>
              <a:t>kolon</a:t>
            </a:r>
            <a:r>
              <a:rPr lang="en-US" sz="2800" dirty="0"/>
              <a:t> </a:t>
            </a:r>
            <a:r>
              <a:rPr lang="en-US" sz="2800" dirty="0" err="1"/>
              <a:t>kanseri</a:t>
            </a:r>
            <a:r>
              <a:rPr lang="en-US" sz="2800" dirty="0"/>
              <a:t> </a:t>
            </a:r>
            <a:r>
              <a:rPr lang="en-US" sz="2800" dirty="0" err="1"/>
              <a:t>olanlarda</a:t>
            </a:r>
            <a:r>
              <a:rPr lang="en-US" sz="2800" dirty="0"/>
              <a:t> </a:t>
            </a:r>
            <a:r>
              <a:rPr lang="en-US" sz="2800" dirty="0" err="1"/>
              <a:t>genetik</a:t>
            </a:r>
            <a:r>
              <a:rPr lang="en-US" sz="2800" dirty="0"/>
              <a:t> </a:t>
            </a:r>
            <a:r>
              <a:rPr lang="en-US" sz="2800" dirty="0" err="1"/>
              <a:t>yatkinlik</a:t>
            </a:r>
            <a:r>
              <a:rPr lang="en-US" sz="2800" dirty="0"/>
              <a:t> </a:t>
            </a:r>
            <a:r>
              <a:rPr lang="en-US" sz="2800" dirty="0" err="1"/>
              <a:t>oldugundan</a:t>
            </a:r>
            <a:r>
              <a:rPr lang="en-US" sz="2800" dirty="0"/>
              <a:t> </a:t>
            </a:r>
            <a:r>
              <a:rPr lang="en-US" sz="2800" dirty="0" err="1" smtClean="0"/>
              <a:t>bilinmektedir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. </a:t>
            </a:r>
            <a:r>
              <a:rPr lang="en-US" dirty="0" err="1"/>
              <a:t>Insidansı</a:t>
            </a:r>
            <a:r>
              <a:rPr lang="en-US" dirty="0"/>
              <a:t> 16/ 100ooo</a:t>
            </a:r>
          </a:p>
          <a:p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 over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yakalanma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2/70</a:t>
            </a:r>
          </a:p>
          <a:p>
            <a:r>
              <a:rPr lang="en-US" dirty="0" err="1">
                <a:solidFill>
                  <a:srgbClr val="3366FF"/>
                </a:solidFill>
              </a:rPr>
              <a:t>Çoğu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epitelial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tipte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/>
              <a:t>olurlar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tümünün</a:t>
            </a:r>
            <a:r>
              <a:rPr lang="en-US" dirty="0"/>
              <a:t>   % 80-90 </a:t>
            </a:r>
            <a:r>
              <a:rPr lang="en-US" dirty="0" err="1"/>
              <a:t>ını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</a:p>
          <a:p>
            <a:r>
              <a:rPr lang="en-US" sz="2800" dirty="0" err="1"/>
              <a:t>Ikinci</a:t>
            </a:r>
            <a:r>
              <a:rPr lang="en-US" sz="2800" dirty="0"/>
              <a:t> </a:t>
            </a:r>
            <a:r>
              <a:rPr lang="en-US" sz="2800" dirty="0" err="1"/>
              <a:t>siklikta</a:t>
            </a:r>
            <a:r>
              <a:rPr lang="en-US" sz="2800" dirty="0"/>
              <a:t> </a:t>
            </a:r>
            <a:r>
              <a:rPr lang="en-US" sz="2800" dirty="0" err="1"/>
              <a:t>endometrioid</a:t>
            </a:r>
            <a:r>
              <a:rPr lang="en-US" sz="2800" dirty="0"/>
              <a:t> tip </a:t>
            </a:r>
            <a:r>
              <a:rPr lang="en-US" sz="2800" dirty="0" err="1"/>
              <a:t>bulunur</a:t>
            </a:r>
            <a:r>
              <a:rPr lang="en-US" sz="2800" dirty="0"/>
              <a:t>.% 10-20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Menarş</a:t>
            </a:r>
            <a:r>
              <a:rPr lang="en-US" dirty="0" smtClean="0"/>
              <a:t> -ILK ADET- </a:t>
            </a:r>
            <a:r>
              <a:rPr lang="en-US" dirty="0" err="1"/>
              <a:t>yaşı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 </a:t>
            </a:r>
            <a:r>
              <a:rPr lang="en-US" dirty="0" err="1"/>
              <a:t>ilgisi</a:t>
            </a:r>
            <a:r>
              <a:rPr lang="en-US" dirty="0"/>
              <a:t> </a:t>
            </a:r>
            <a:r>
              <a:rPr lang="en-US" dirty="0" err="1"/>
              <a:t>bilinmiyor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Gebelik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(cok </a:t>
            </a:r>
            <a:r>
              <a:rPr lang="en-US" dirty="0" err="1"/>
              <a:t>doğurmak</a:t>
            </a:r>
            <a:r>
              <a:rPr lang="en-US" dirty="0"/>
              <a:t>,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doğurmak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) </a:t>
            </a:r>
          </a:p>
          <a:p>
            <a:r>
              <a:rPr lang="en-US" dirty="0" err="1"/>
              <a:t>Emzirme</a:t>
            </a:r>
            <a:r>
              <a:rPr lang="en-US" dirty="0"/>
              <a:t> </a:t>
            </a:r>
            <a:r>
              <a:rPr lang="en-US" dirty="0" err="1"/>
              <a:t>ile</a:t>
            </a:r>
            <a:endParaRPr lang="en-US" dirty="0"/>
          </a:p>
          <a:p>
            <a:r>
              <a:rPr lang="en-US" sz="2800" dirty="0" err="1"/>
              <a:t>Antioksidan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antienflamatuar</a:t>
            </a:r>
            <a:r>
              <a:rPr lang="en-US" sz="2800" dirty="0"/>
              <a:t> </a:t>
            </a:r>
            <a:r>
              <a:rPr lang="en-US" sz="2800" dirty="0" err="1" smtClean="0"/>
              <a:t>kullanımı</a:t>
            </a:r>
            <a:endParaRPr lang="en-US" dirty="0"/>
          </a:p>
          <a:p>
            <a:r>
              <a:rPr lang="en-US" dirty="0"/>
              <a:t>Tubal </a:t>
            </a:r>
            <a:r>
              <a:rPr lang="en-US" dirty="0" err="1"/>
              <a:t>ligasyon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histerektomi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(</a:t>
            </a:r>
            <a:r>
              <a:rPr lang="en-US" dirty="0" err="1"/>
              <a:t>tartışmalı</a:t>
            </a:r>
            <a:r>
              <a:rPr lang="en-US" dirty="0"/>
              <a:t>)  </a:t>
            </a:r>
          </a:p>
          <a:p>
            <a:r>
              <a:rPr lang="en-US" dirty="0"/>
              <a:t>KOK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azalır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Sadece</a:t>
            </a:r>
            <a:r>
              <a:rPr lang="en-US" dirty="0"/>
              <a:t> E </a:t>
            </a:r>
            <a:r>
              <a:rPr lang="en-US" dirty="0" err="1"/>
              <a:t>içeren</a:t>
            </a:r>
            <a:r>
              <a:rPr lang="en-US" dirty="0"/>
              <a:t> HRT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artar</a:t>
            </a:r>
            <a:r>
              <a:rPr lang="en-US" dirty="0"/>
              <a:t>. (</a:t>
            </a:r>
            <a:r>
              <a:rPr lang="en-US" dirty="0" err="1"/>
              <a:t>karşılanmamış</a:t>
            </a:r>
            <a:r>
              <a:rPr lang="en-US" dirty="0"/>
              <a:t> E)</a:t>
            </a:r>
          </a:p>
          <a:p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menopoz</a:t>
            </a:r>
            <a:r>
              <a:rPr lang="en-US" dirty="0"/>
              <a:t> </a:t>
            </a:r>
            <a:r>
              <a:rPr lang="en-US" dirty="0" err="1"/>
              <a:t>yaşı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artar</a:t>
            </a:r>
            <a:r>
              <a:rPr lang="en-US" dirty="0"/>
              <a:t>.</a:t>
            </a:r>
          </a:p>
          <a:p>
            <a:r>
              <a:rPr lang="en-US" dirty="0" err="1"/>
              <a:t>Obezite</a:t>
            </a:r>
            <a:r>
              <a:rPr lang="en-US" dirty="0"/>
              <a:t>/ PCOS / </a:t>
            </a:r>
            <a:r>
              <a:rPr lang="en-US" dirty="0" err="1"/>
              <a:t>Endometriozis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</a:t>
            </a:r>
          </a:p>
          <a:p>
            <a:r>
              <a:rPr lang="en-US" dirty="0" err="1"/>
              <a:t>Evlenmemis</a:t>
            </a:r>
            <a:r>
              <a:rPr lang="en-US" dirty="0"/>
              <a:t>, </a:t>
            </a:r>
            <a:r>
              <a:rPr lang="en-US" dirty="0" err="1"/>
              <a:t>dogurmamis</a:t>
            </a:r>
            <a:r>
              <a:rPr lang="en-US" dirty="0"/>
              <a:t>, </a:t>
            </a:r>
            <a:r>
              <a:rPr lang="en-US" dirty="0" err="1"/>
              <a:t>emzirmemis</a:t>
            </a:r>
            <a:r>
              <a:rPr lang="en-US" dirty="0"/>
              <a:t>, </a:t>
            </a:r>
            <a:r>
              <a:rPr lang="en-US" dirty="0" err="1"/>
              <a:t>infertilite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gormus</a:t>
            </a:r>
            <a:r>
              <a:rPr lang="en-US" dirty="0"/>
              <a:t> </a:t>
            </a:r>
            <a:r>
              <a:rPr lang="en-US" dirty="0" err="1"/>
              <a:t>olanlarda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gorulmektedir</a:t>
            </a:r>
            <a:r>
              <a:rPr lang="en-US" dirty="0"/>
              <a:t>. </a:t>
            </a:r>
            <a:r>
              <a:rPr lang="en-US" dirty="0" err="1"/>
              <a:t>Surekli</a:t>
            </a:r>
            <a:r>
              <a:rPr lang="en-US" dirty="0"/>
              <a:t> </a:t>
            </a:r>
            <a:r>
              <a:rPr lang="en-US" dirty="0" err="1"/>
              <a:t>ovulasyon</a:t>
            </a:r>
            <a:r>
              <a:rPr lang="en-US" dirty="0"/>
              <a:t>(germinal </a:t>
            </a:r>
            <a:r>
              <a:rPr lang="en-US" dirty="0" err="1"/>
              <a:t>epitelin</a:t>
            </a:r>
            <a:r>
              <a:rPr lang="en-US" dirty="0"/>
              <a:t> </a:t>
            </a:r>
            <a:r>
              <a:rPr lang="en-US" dirty="0" err="1"/>
              <a:t>surekli</a:t>
            </a:r>
            <a:r>
              <a:rPr lang="en-US" dirty="0"/>
              <a:t> </a:t>
            </a:r>
            <a:r>
              <a:rPr lang="en-US" dirty="0" err="1"/>
              <a:t>yirtilip</a:t>
            </a:r>
            <a:r>
              <a:rPr lang="en-US" dirty="0"/>
              <a:t> </a:t>
            </a:r>
            <a:r>
              <a:rPr lang="en-US" dirty="0" err="1"/>
              <a:t>yapilmasi</a:t>
            </a:r>
            <a:r>
              <a:rPr lang="en-US" dirty="0"/>
              <a:t> –gen </a:t>
            </a:r>
            <a:r>
              <a:rPr lang="en-US" dirty="0" err="1"/>
              <a:t>kiriklari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Pudra</a:t>
            </a:r>
            <a:r>
              <a:rPr lang="en-US" dirty="0"/>
              <a:t> </a:t>
            </a:r>
            <a:r>
              <a:rPr lang="en-US" dirty="0" err="1"/>
              <a:t>kullanimi</a:t>
            </a:r>
            <a:r>
              <a:rPr lang="en-US" dirty="0"/>
              <a:t>,  </a:t>
            </a:r>
            <a:r>
              <a:rPr lang="en-US" dirty="0" err="1"/>
              <a:t>Kahve</a:t>
            </a:r>
            <a:r>
              <a:rPr lang="en-US" dirty="0"/>
              <a:t>-  </a:t>
            </a:r>
            <a:r>
              <a:rPr lang="en-US" dirty="0" err="1"/>
              <a:t>kafein</a:t>
            </a:r>
            <a:r>
              <a:rPr lang="en-US" dirty="0"/>
              <a:t>,  </a:t>
            </a:r>
            <a:r>
              <a:rPr lang="en-US" dirty="0" err="1"/>
              <a:t>Sigara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8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görüldüğü</a:t>
            </a:r>
            <a:r>
              <a:rPr lang="en-US" dirty="0"/>
              <a:t> </a:t>
            </a:r>
            <a:r>
              <a:rPr lang="en-US" dirty="0" err="1"/>
              <a:t>yaşlar</a:t>
            </a:r>
            <a:r>
              <a:rPr lang="en-US" dirty="0"/>
              <a:t>,  </a:t>
            </a:r>
            <a:r>
              <a:rPr lang="en-US" dirty="0" smtClean="0"/>
              <a:t> </a:t>
            </a:r>
            <a:r>
              <a:rPr lang="en-US" dirty="0"/>
              <a:t>80-84 </a:t>
            </a:r>
            <a:r>
              <a:rPr lang="en-US" dirty="0" err="1"/>
              <a:t>arasıdır</a:t>
            </a:r>
            <a:r>
              <a:rPr lang="en-US" dirty="0"/>
              <a:t>. </a:t>
            </a:r>
            <a:r>
              <a:rPr lang="en-US" dirty="0" err="1"/>
              <a:t>Insidansı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yaşta</a:t>
            </a:r>
            <a:r>
              <a:rPr lang="en-US" dirty="0"/>
              <a:t> 62/100ooo</a:t>
            </a:r>
          </a:p>
          <a:p>
            <a:r>
              <a:rPr lang="en-US" dirty="0"/>
              <a:t>Germ </a:t>
            </a:r>
            <a:r>
              <a:rPr lang="en-US" dirty="0" err="1"/>
              <a:t>hucreli</a:t>
            </a:r>
            <a:r>
              <a:rPr lang="en-US" dirty="0"/>
              <a:t> </a:t>
            </a:r>
            <a:r>
              <a:rPr lang="en-US" dirty="0" err="1"/>
              <a:t>maligniteler</a:t>
            </a:r>
            <a:r>
              <a:rPr lang="en-US" dirty="0"/>
              <a:t> icin </a:t>
            </a:r>
            <a:r>
              <a:rPr lang="en-US" dirty="0" err="1"/>
              <a:t>yas</a:t>
            </a:r>
            <a:r>
              <a:rPr lang="en-US" dirty="0"/>
              <a:t> 28-30 </a:t>
            </a:r>
            <a:r>
              <a:rPr lang="en-US" dirty="0" err="1"/>
              <a:t>dur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3366FF"/>
                </a:solidFill>
              </a:rPr>
              <a:t>Gelecekte</a:t>
            </a:r>
            <a:r>
              <a:rPr lang="en-US" b="1" dirty="0">
                <a:solidFill>
                  <a:srgbClr val="3366FF"/>
                </a:solidFill>
              </a:rPr>
              <a:t> over </a:t>
            </a:r>
            <a:r>
              <a:rPr lang="en-US" b="1" dirty="0" err="1">
                <a:solidFill>
                  <a:srgbClr val="3366FF"/>
                </a:solidFill>
              </a:rPr>
              <a:t>kanserinin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artacağı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düşünülmektedir</a:t>
            </a:r>
            <a:r>
              <a:rPr lang="en-US" b="1" dirty="0">
                <a:solidFill>
                  <a:srgbClr val="3366FF"/>
                </a:solidFill>
              </a:rPr>
              <a:t>. 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dirty="0" err="1"/>
              <a:t>Afrika’da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kıtasında</a:t>
            </a:r>
            <a:r>
              <a:rPr lang="en-US" dirty="0"/>
              <a:t> </a:t>
            </a:r>
            <a:r>
              <a:rPr lang="en-US" dirty="0" err="1"/>
              <a:t>fazladır</a:t>
            </a:r>
            <a:r>
              <a:rPr lang="en-US" dirty="0"/>
              <a:t>. Bu </a:t>
            </a:r>
            <a:r>
              <a:rPr lang="en-US" dirty="0" err="1"/>
              <a:t>özellikler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faktörlerden</a:t>
            </a:r>
            <a:r>
              <a:rPr lang="en-US" dirty="0"/>
              <a:t> </a:t>
            </a:r>
            <a:r>
              <a:rPr lang="en-US" dirty="0" err="1"/>
              <a:t>kaynaklanmamaktadır</a:t>
            </a:r>
            <a:r>
              <a:rPr lang="en-US" dirty="0"/>
              <a:t>. Irk </a:t>
            </a:r>
            <a:r>
              <a:rPr lang="en-US" dirty="0" err="1"/>
              <a:t>özelliğinden</a:t>
            </a:r>
            <a:r>
              <a:rPr lang="en-US" dirty="0"/>
              <a:t> </a:t>
            </a:r>
            <a:r>
              <a:rPr lang="en-US" dirty="0" err="1"/>
              <a:t>kaynaklandığı</a:t>
            </a:r>
            <a:r>
              <a:rPr lang="en-US" dirty="0"/>
              <a:t> </a:t>
            </a:r>
            <a:r>
              <a:rPr lang="en-US" dirty="0" err="1"/>
              <a:t>bulunmuştur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Bunlarda</a:t>
            </a:r>
            <a:r>
              <a:rPr lang="en-US" dirty="0" smtClean="0"/>
              <a:t> BRCA 1-2 </a:t>
            </a:r>
            <a:r>
              <a:rPr lang="en-US" dirty="0" err="1" smtClean="0"/>
              <a:t>mutasyon</a:t>
            </a:r>
            <a:r>
              <a:rPr lang="en-US" dirty="0" smtClean="0"/>
              <a:t> </a:t>
            </a:r>
            <a:r>
              <a:rPr lang="en-US" dirty="0" err="1" smtClean="0"/>
              <a:t>tipleri</a:t>
            </a:r>
            <a:r>
              <a:rPr lang="en-US" dirty="0" smtClean="0"/>
              <a:t> 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Yumurtalık</a:t>
            </a:r>
            <a:r>
              <a:rPr lang="en-US" dirty="0" smtClean="0"/>
              <a:t> KANSERINDE % 5.5 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genlerde</a:t>
            </a:r>
            <a:r>
              <a:rPr lang="en-US" dirty="0" smtClean="0"/>
              <a:t> </a:t>
            </a:r>
            <a:r>
              <a:rPr lang="en-US" dirty="0" err="1" smtClean="0"/>
              <a:t>mutasyon</a:t>
            </a:r>
            <a:r>
              <a:rPr lang="en-US" dirty="0" smtClean="0"/>
              <a:t> </a:t>
            </a:r>
            <a:r>
              <a:rPr lang="en-US" dirty="0" err="1" smtClean="0"/>
              <a:t>görülüyor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Meme </a:t>
            </a:r>
            <a:r>
              <a:rPr lang="en-US" dirty="0" err="1" smtClean="0"/>
              <a:t>kanserinde</a:t>
            </a:r>
            <a:r>
              <a:rPr lang="en-US" dirty="0" smtClean="0"/>
              <a:t> de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etkinler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Seröz</a:t>
            </a:r>
            <a:r>
              <a:rPr lang="en-US" dirty="0" smtClean="0"/>
              <a:t>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organları</a:t>
            </a:r>
            <a:r>
              <a:rPr lang="en-US" dirty="0" smtClean="0"/>
              <a:t> </a:t>
            </a:r>
            <a:r>
              <a:rPr lang="en-US" dirty="0" err="1" smtClean="0"/>
              <a:t>kapsayan</a:t>
            </a:r>
            <a:r>
              <a:rPr lang="en-US" dirty="0" smtClean="0"/>
              <a:t> </a:t>
            </a:r>
            <a:r>
              <a:rPr lang="en-US" dirty="0" err="1" smtClean="0"/>
              <a:t>örtüye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 </a:t>
            </a:r>
            <a:r>
              <a:rPr lang="en-US" dirty="0" err="1" smtClean="0"/>
              <a:t>kanserler</a:t>
            </a:r>
            <a:r>
              <a:rPr lang="en-US" dirty="0" smtClean="0"/>
              <a:t> </a:t>
            </a:r>
            <a:r>
              <a:rPr lang="en-US" dirty="0" err="1" smtClean="0"/>
              <a:t>bunlardan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2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genetik-ailesel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 </a:t>
            </a:r>
            <a:r>
              <a:rPr lang="en-US" dirty="0" err="1" smtClean="0"/>
              <a:t>mıdır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kanserlerinde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midir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Rahim </a:t>
            </a:r>
            <a:r>
              <a:rPr lang="en-US" dirty="0" err="1" smtClean="0"/>
              <a:t>ağzı</a:t>
            </a:r>
            <a:endParaRPr lang="en-US" dirty="0" smtClean="0"/>
          </a:p>
          <a:p>
            <a:r>
              <a:rPr lang="en-US" dirty="0" smtClean="0"/>
              <a:t>Rahim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duvarı</a:t>
            </a:r>
            <a:r>
              <a:rPr lang="en-US" dirty="0" smtClean="0"/>
              <a:t>-endometrium</a:t>
            </a:r>
          </a:p>
          <a:p>
            <a:r>
              <a:rPr lang="en-US" dirty="0" err="1" smtClean="0"/>
              <a:t>Yumurtalık</a:t>
            </a:r>
            <a:r>
              <a:rPr lang="en-US" dirty="0" smtClean="0"/>
              <a:t> </a:t>
            </a:r>
            <a:r>
              <a:rPr lang="en-US" dirty="0" err="1" smtClean="0"/>
              <a:t>kanserinde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alınmalı</a:t>
            </a:r>
            <a:r>
              <a:rPr lang="en-US" dirty="0" smtClean="0"/>
              <a:t> </a:t>
            </a:r>
            <a:r>
              <a:rPr lang="en-US" dirty="0" err="1" smtClean="0"/>
              <a:t>mıdır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8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iki</a:t>
            </a:r>
            <a:r>
              <a:rPr lang="en-US" dirty="0" smtClean="0"/>
              <a:t> gen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70 </a:t>
            </a:r>
            <a:r>
              <a:rPr lang="en-US" dirty="0" err="1" smtClean="0"/>
              <a:t>yaşına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kadın</a:t>
            </a:r>
            <a:endParaRPr lang="en-US" dirty="0" smtClean="0"/>
          </a:p>
          <a:p>
            <a:r>
              <a:rPr lang="en-US" dirty="0" smtClean="0"/>
              <a:t>               % 16-39 over </a:t>
            </a:r>
            <a:r>
              <a:rPr lang="en-US" dirty="0" err="1" smtClean="0"/>
              <a:t>kanseri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% 45-65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riskine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BRCA-1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mutasyon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Amacımız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tanı-tarama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yayılımını</a:t>
            </a:r>
            <a:r>
              <a:rPr lang="en-US" dirty="0" smtClean="0"/>
              <a:t> </a:t>
            </a:r>
            <a:r>
              <a:rPr lang="en-US" dirty="0" err="1" smtClean="0"/>
              <a:t>önlemek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tam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yapmak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3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Kimler</a:t>
            </a:r>
            <a:r>
              <a:rPr lang="en-US" dirty="0" smtClean="0"/>
              <a:t> risk </a:t>
            </a:r>
            <a:r>
              <a:rPr lang="en-US" dirty="0" err="1" smtClean="0"/>
              <a:t>altında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Ailesinde</a:t>
            </a:r>
            <a:r>
              <a:rPr lang="en-US" dirty="0" smtClean="0"/>
              <a:t>,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/>
              <a:t>ç</a:t>
            </a:r>
            <a:r>
              <a:rPr lang="en-US" dirty="0" err="1" smtClean="0"/>
              <a:t>evresinde-akrabada</a:t>
            </a:r>
            <a:r>
              <a:rPr lang="en-US" dirty="0" smtClean="0"/>
              <a:t> </a:t>
            </a:r>
            <a:r>
              <a:rPr lang="en-US" dirty="0" err="1" smtClean="0"/>
              <a:t>yumurtalık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meme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endParaRPr lang="en-US" dirty="0" smtClean="0"/>
          </a:p>
          <a:p>
            <a:r>
              <a:rPr lang="en-US" dirty="0" err="1" smtClean="0"/>
              <a:t>Kendisi</a:t>
            </a:r>
            <a:r>
              <a:rPr lang="en-US" dirty="0" smtClean="0"/>
              <a:t> 50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/>
              <a:t>ö</a:t>
            </a:r>
            <a:r>
              <a:rPr lang="en-US" dirty="0" err="1" smtClean="0"/>
              <a:t>nce</a:t>
            </a:r>
            <a:r>
              <a:rPr lang="en-US" dirty="0" smtClean="0"/>
              <a:t>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</a:t>
            </a:r>
            <a:r>
              <a:rPr lang="en-US" dirty="0" err="1" smtClean="0"/>
              <a:t>alanlar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Yakın </a:t>
            </a:r>
            <a:r>
              <a:rPr lang="en-US" dirty="0" err="1" smtClean="0"/>
              <a:t>akraba</a:t>
            </a:r>
            <a:r>
              <a:rPr lang="en-US" dirty="0" smtClean="0"/>
              <a:t> </a:t>
            </a:r>
            <a:r>
              <a:rPr lang="en-US" dirty="0" err="1" smtClean="0"/>
              <a:t>erkeklerinde</a:t>
            </a:r>
            <a:r>
              <a:rPr lang="en-US" dirty="0" smtClean="0"/>
              <a:t>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endParaRPr lang="en-US" dirty="0" smtClean="0"/>
          </a:p>
          <a:p>
            <a:r>
              <a:rPr lang="en-US" dirty="0" smtClean="0"/>
              <a:t>BRCA 1-2 </a:t>
            </a:r>
            <a:r>
              <a:rPr lang="en-US" dirty="0" err="1" smtClean="0"/>
              <a:t>mutasyonu</a:t>
            </a:r>
            <a:r>
              <a:rPr lang="en-US" dirty="0" smtClean="0"/>
              <a:t> </a:t>
            </a:r>
            <a:r>
              <a:rPr lang="en-US" dirty="0" err="1" smtClean="0"/>
              <a:t>saptanmış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BUNLARIN OVER CA RISKİ % 20-25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6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/>
              <a:t>ö</a:t>
            </a:r>
            <a:r>
              <a:rPr lang="en-US" dirty="0" err="1" smtClean="0"/>
              <a:t>nce</a:t>
            </a:r>
            <a:r>
              <a:rPr lang="en-US" dirty="0" smtClean="0"/>
              <a:t>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endParaRPr lang="en-US" dirty="0" smtClean="0"/>
          </a:p>
          <a:p>
            <a:r>
              <a:rPr lang="en-US" dirty="0" err="1"/>
              <a:t>Ç</a:t>
            </a:r>
            <a:r>
              <a:rPr lang="en-US" dirty="0" err="1" smtClean="0"/>
              <a:t>ift</a:t>
            </a:r>
            <a:r>
              <a:rPr lang="en-US" dirty="0" smtClean="0"/>
              <a:t> </a:t>
            </a:r>
            <a:r>
              <a:rPr lang="en-US" dirty="0" err="1" smtClean="0"/>
              <a:t>taraflı</a:t>
            </a:r>
            <a:r>
              <a:rPr lang="en-US" dirty="0" smtClean="0"/>
              <a:t>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endParaRPr lang="en-US" dirty="0" smtClean="0"/>
          </a:p>
          <a:p>
            <a:r>
              <a:rPr lang="en-US" dirty="0" smtClean="0"/>
              <a:t>50 </a:t>
            </a: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</a:t>
            </a:r>
            <a:r>
              <a:rPr lang="en-US" dirty="0" err="1" smtClean="0"/>
              <a:t>almış</a:t>
            </a:r>
            <a:r>
              <a:rPr lang="en-US" dirty="0" smtClean="0"/>
              <a:t> </a:t>
            </a:r>
            <a:r>
              <a:rPr lang="en-US" dirty="0" err="1" smtClean="0"/>
              <a:t>akrabası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endParaRPr lang="en-US" dirty="0" smtClean="0"/>
          </a:p>
          <a:p>
            <a:r>
              <a:rPr lang="en-US" dirty="0" smtClean="0"/>
              <a:t>Yakın </a:t>
            </a:r>
            <a:r>
              <a:rPr lang="en-US" dirty="0" err="1" smtClean="0"/>
              <a:t>akrabalarından</a:t>
            </a:r>
            <a:r>
              <a:rPr lang="en-US" dirty="0" smtClean="0"/>
              <a:t> 2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meme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</a:t>
            </a:r>
            <a:r>
              <a:rPr lang="en-US" dirty="0" err="1" smtClean="0"/>
              <a:t>almış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endParaRPr lang="en-US" dirty="0" smtClean="0"/>
          </a:p>
          <a:p>
            <a:r>
              <a:rPr lang="en-US" dirty="0" smtClean="0"/>
              <a:t>% 5-10 OVER CA RISKI TAŞIYANLAR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6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en-US" dirty="0" smtClean="0"/>
              <a:t> </a:t>
            </a:r>
            <a:r>
              <a:rPr lang="en-US" dirty="0" err="1" smtClean="0"/>
              <a:t>kimlere</a:t>
            </a:r>
            <a:r>
              <a:rPr lang="en-US" dirty="0" smtClean="0"/>
              <a:t> </a:t>
            </a:r>
            <a:r>
              <a:rPr lang="en-US" dirty="0" err="1" smtClean="0"/>
              <a:t>yapalım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Kişi</a:t>
            </a:r>
            <a:r>
              <a:rPr lang="en-US" dirty="0" smtClean="0"/>
              <a:t> hasta </a:t>
            </a:r>
            <a:r>
              <a:rPr lang="en-US" dirty="0" err="1" smtClean="0"/>
              <a:t>olduysa</a:t>
            </a:r>
            <a:r>
              <a:rPr lang="en-US" dirty="0" smtClean="0"/>
              <a:t>, </a:t>
            </a:r>
            <a:r>
              <a:rPr lang="en-US" dirty="0" err="1" smtClean="0"/>
              <a:t>ailenin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bireylerine-genetik</a:t>
            </a:r>
            <a:r>
              <a:rPr lang="en-US" dirty="0" smtClean="0"/>
              <a:t> </a:t>
            </a:r>
            <a:r>
              <a:rPr lang="en-US" dirty="0" err="1" smtClean="0"/>
              <a:t>gecişli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- test </a:t>
            </a:r>
            <a:r>
              <a:rPr lang="en-US" dirty="0" err="1" smtClean="0"/>
              <a:t>yapılabilir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bireylerini</a:t>
            </a:r>
            <a:r>
              <a:rPr lang="en-US" dirty="0" smtClean="0"/>
              <a:t> ne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r>
              <a:rPr lang="en-US" dirty="0" smtClean="0"/>
              <a:t> </a:t>
            </a:r>
            <a:r>
              <a:rPr lang="en-US" dirty="0" err="1" smtClean="0"/>
              <a:t>edelim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Hasta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kişinin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</a:t>
            </a:r>
            <a:r>
              <a:rPr lang="en-US" dirty="0" err="1" smtClean="0"/>
              <a:t>koyulduğunda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endParaRPr lang="en-US" dirty="0" smtClean="0"/>
          </a:p>
          <a:p>
            <a:r>
              <a:rPr lang="en-US" dirty="0" smtClean="0"/>
              <a:t>Hasta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birey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, </a:t>
            </a:r>
            <a:r>
              <a:rPr lang="en-US" dirty="0" err="1" smtClean="0"/>
              <a:t>onun</a:t>
            </a:r>
            <a:r>
              <a:rPr lang="en-US" dirty="0" smtClean="0"/>
              <a:t> hasta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yaştan</a:t>
            </a:r>
            <a:r>
              <a:rPr lang="en-US" dirty="0" smtClean="0"/>
              <a:t> 10-15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muayene-</a:t>
            </a:r>
            <a:r>
              <a:rPr lang="en-US" dirty="0" err="1" smtClean="0"/>
              <a:t>tarama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başlayalım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bireylerde</a:t>
            </a:r>
            <a:r>
              <a:rPr lang="en-US" dirty="0" smtClean="0"/>
              <a:t> </a:t>
            </a:r>
            <a:r>
              <a:rPr lang="en-US" dirty="0" err="1" smtClean="0"/>
              <a:t>Dogum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apı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Ameliyat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YUMURTALIK </a:t>
            </a:r>
            <a:r>
              <a:rPr lang="en-US" dirty="0" err="1" smtClean="0"/>
              <a:t>aldırma</a:t>
            </a:r>
            <a:r>
              <a:rPr lang="en-US" dirty="0" smtClean="0"/>
              <a:t>: </a:t>
            </a:r>
            <a:r>
              <a:rPr lang="en-US" dirty="0" err="1" smtClean="0"/>
              <a:t>Yeteri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doğurmuş</a:t>
            </a:r>
            <a:r>
              <a:rPr lang="en-US" dirty="0" smtClean="0"/>
              <a:t> </a:t>
            </a:r>
            <a:r>
              <a:rPr lang="en-US" dirty="0" err="1" smtClean="0"/>
              <a:t>olanlarda</a:t>
            </a:r>
            <a:r>
              <a:rPr lang="en-US" dirty="0" smtClean="0"/>
              <a:t> </a:t>
            </a:r>
            <a:r>
              <a:rPr lang="en-US" dirty="0" err="1"/>
              <a:t>ö</a:t>
            </a:r>
            <a:r>
              <a:rPr lang="en-US" dirty="0" err="1" smtClean="0"/>
              <a:t>nerilebilir</a:t>
            </a:r>
            <a:r>
              <a:rPr lang="en-US" dirty="0" smtClean="0"/>
              <a:t> (% 85-90 risk </a:t>
            </a:r>
            <a:r>
              <a:rPr lang="en-US" dirty="0" err="1" smtClean="0"/>
              <a:t>azaltılabilir</a:t>
            </a:r>
            <a:r>
              <a:rPr lang="en-US" dirty="0" smtClean="0"/>
              <a:t>) . </a:t>
            </a:r>
            <a:r>
              <a:rPr lang="en-US" dirty="0" err="1" smtClean="0"/>
              <a:t>Ama</a:t>
            </a:r>
            <a:r>
              <a:rPr lang="en-US" dirty="0" smtClean="0"/>
              <a:t> tam </a:t>
            </a:r>
            <a:r>
              <a:rPr lang="en-US" dirty="0" err="1" smtClean="0"/>
              <a:t>garanti</a:t>
            </a:r>
            <a:r>
              <a:rPr lang="en-US" dirty="0" smtClean="0"/>
              <a:t> </a:t>
            </a:r>
            <a:r>
              <a:rPr lang="en-US" dirty="0" err="1" smtClean="0"/>
              <a:t>sağlamaz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1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Rahim </a:t>
            </a:r>
            <a:r>
              <a:rPr lang="en-US" dirty="0" err="1" smtClean="0">
                <a:solidFill>
                  <a:srgbClr val="FF0000"/>
                </a:solidFill>
              </a:rPr>
              <a:t>iç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az.</a:t>
            </a:r>
          </a:p>
          <a:p>
            <a:r>
              <a:rPr lang="en-US" dirty="0" err="1" smtClean="0"/>
              <a:t>Ailesel</a:t>
            </a:r>
            <a:r>
              <a:rPr lang="en-US" dirty="0" smtClean="0"/>
              <a:t> </a:t>
            </a:r>
            <a:r>
              <a:rPr lang="en-US" dirty="0" err="1" smtClean="0"/>
              <a:t>olanlarda</a:t>
            </a:r>
            <a:r>
              <a:rPr lang="en-US" dirty="0" smtClean="0"/>
              <a:t> </a:t>
            </a:r>
            <a:r>
              <a:rPr lang="en-US" dirty="0" err="1" smtClean="0"/>
              <a:t>barsak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ailelerde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Risk % 50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ailelere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10 </a:t>
            </a:r>
            <a:r>
              <a:rPr lang="en-US" dirty="0" err="1" smtClean="0"/>
              <a:t>kat</a:t>
            </a:r>
            <a:r>
              <a:rPr lang="en-US" dirty="0" smtClean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7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 </a:t>
            </a:r>
            <a:r>
              <a:rPr lang="en-US" dirty="0" err="1"/>
              <a:t>jinekolojik</a:t>
            </a:r>
            <a:r>
              <a:rPr lang="en-US" dirty="0"/>
              <a:t> </a:t>
            </a:r>
            <a:r>
              <a:rPr lang="en-US" dirty="0" err="1"/>
              <a:t>kanser</a:t>
            </a:r>
            <a:endParaRPr lang="en-US" dirty="0"/>
          </a:p>
          <a:p>
            <a:r>
              <a:rPr lang="en-US" dirty="0"/>
              <a:t>ABD de en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gürülen</a:t>
            </a:r>
            <a:r>
              <a:rPr lang="en-US" dirty="0"/>
              <a:t> 4. </a:t>
            </a:r>
            <a:r>
              <a:rPr lang="en-US" dirty="0" err="1"/>
              <a:t>sıradaki</a:t>
            </a:r>
            <a:r>
              <a:rPr lang="en-US" dirty="0"/>
              <a:t>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kanseri</a:t>
            </a:r>
            <a:endParaRPr lang="en-US" dirty="0"/>
          </a:p>
          <a:p>
            <a:r>
              <a:rPr lang="en-US" dirty="0"/>
              <a:t>Her 40 ABD li </a:t>
            </a:r>
            <a:r>
              <a:rPr lang="en-US" dirty="0" err="1"/>
              <a:t>kadından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endom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oluyor</a:t>
            </a:r>
            <a:r>
              <a:rPr lang="en-US" dirty="0"/>
              <a:t>. </a:t>
            </a:r>
          </a:p>
          <a:p>
            <a:r>
              <a:rPr lang="en-US" dirty="0"/>
              <a:t>ABD de </a:t>
            </a:r>
            <a:r>
              <a:rPr lang="en-US" dirty="0" err="1"/>
              <a:t>mortalite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2/100.000</a:t>
            </a:r>
          </a:p>
          <a:p>
            <a:r>
              <a:rPr lang="en-US" dirty="0"/>
              <a:t>5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 % 84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79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Türkiye’de</a:t>
            </a:r>
            <a:r>
              <a:rPr lang="en-US" dirty="0"/>
              <a:t>: 4 </a:t>
            </a:r>
            <a:r>
              <a:rPr lang="en-US" dirty="0" err="1"/>
              <a:t>sıradaki</a:t>
            </a:r>
            <a:r>
              <a:rPr lang="en-US" dirty="0"/>
              <a:t> en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kanseri</a:t>
            </a:r>
            <a:endParaRPr lang="en-US" dirty="0"/>
          </a:p>
          <a:p>
            <a:r>
              <a:rPr lang="en-US" dirty="0" err="1"/>
              <a:t>Sıklığı</a:t>
            </a:r>
            <a:r>
              <a:rPr lang="en-US" dirty="0"/>
              <a:t> 100.ooo de 9.3</a:t>
            </a:r>
          </a:p>
          <a:p>
            <a:r>
              <a:rPr lang="en-US" dirty="0"/>
              <a:t>50-70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kanserlerin</a:t>
            </a:r>
            <a:r>
              <a:rPr lang="en-US" dirty="0"/>
              <a:t> % 7.3 </a:t>
            </a:r>
            <a:r>
              <a:rPr lang="en-US" dirty="0" err="1"/>
              <a:t>ünü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  <a:r>
              <a:rPr lang="en-US" dirty="0" err="1"/>
              <a:t>Ortalam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kalım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~50 ay.</a:t>
            </a:r>
          </a:p>
          <a:p>
            <a:r>
              <a:rPr lang="en-US" dirty="0"/>
              <a:t>% 75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edildiğinde</a:t>
            </a:r>
            <a:r>
              <a:rPr lang="en-US" dirty="0"/>
              <a:t> </a:t>
            </a:r>
            <a:r>
              <a:rPr lang="en-US" dirty="0" err="1"/>
              <a:t>lokalize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</a:t>
            </a:r>
          </a:p>
          <a:p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en </a:t>
            </a:r>
            <a:r>
              <a:rPr lang="en-US" dirty="0" err="1"/>
              <a:t>fazla</a:t>
            </a:r>
            <a:r>
              <a:rPr lang="en-US" dirty="0"/>
              <a:t>, </a:t>
            </a:r>
            <a:r>
              <a:rPr lang="en-US" dirty="0" err="1"/>
              <a:t>gelişmekte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</a:t>
            </a:r>
            <a:r>
              <a:rPr lang="en-US" dirty="0" err="1"/>
              <a:t>sıklığı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olanlardan</a:t>
            </a:r>
            <a:r>
              <a:rPr lang="en-US" dirty="0"/>
              <a:t> </a:t>
            </a:r>
          </a:p>
          <a:p>
            <a:r>
              <a:rPr lang="en-US" dirty="0"/>
              <a:t>Risk 40-60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.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ortalaması</a:t>
            </a:r>
            <a:r>
              <a:rPr lang="en-US" dirty="0"/>
              <a:t> 60 </a:t>
            </a:r>
            <a:r>
              <a:rPr lang="en-US" dirty="0" err="1"/>
              <a:t>civarı</a:t>
            </a:r>
            <a:r>
              <a:rPr lang="en-US" dirty="0"/>
              <a:t>.</a:t>
            </a:r>
          </a:p>
          <a:p>
            <a:r>
              <a:rPr lang="en-US" dirty="0"/>
              <a:t>45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nadir. (40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orani</a:t>
            </a:r>
            <a:r>
              <a:rPr lang="en-US" dirty="0"/>
              <a:t> %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31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RISK FAKTÖRLERI</a:t>
            </a:r>
          </a:p>
          <a:p>
            <a:endParaRPr lang="en-US" dirty="0"/>
          </a:p>
          <a:p>
            <a:r>
              <a:rPr lang="en-US" dirty="0" err="1"/>
              <a:t>Nulliparite</a:t>
            </a:r>
            <a:r>
              <a:rPr lang="en-US" dirty="0"/>
              <a:t>; 2-3 </a:t>
            </a:r>
            <a:r>
              <a:rPr lang="en-US" dirty="0" err="1"/>
              <a:t>kat</a:t>
            </a:r>
            <a:r>
              <a:rPr lang="en-US" dirty="0"/>
              <a:t> </a:t>
            </a:r>
            <a:r>
              <a:rPr lang="en-US" dirty="0" err="1"/>
              <a:t>artmış</a:t>
            </a:r>
            <a:r>
              <a:rPr lang="en-US" dirty="0"/>
              <a:t> risk</a:t>
            </a:r>
          </a:p>
          <a:p>
            <a:r>
              <a:rPr lang="en-US" dirty="0" err="1"/>
              <a:t>Infertilite</a:t>
            </a:r>
            <a:r>
              <a:rPr lang="en-US" dirty="0"/>
              <a:t>; 3-8 </a:t>
            </a:r>
            <a:r>
              <a:rPr lang="en-US" dirty="0" err="1"/>
              <a:t>kat</a:t>
            </a:r>
            <a:r>
              <a:rPr lang="en-US" dirty="0"/>
              <a:t> </a:t>
            </a:r>
            <a:r>
              <a:rPr lang="en-US" dirty="0" err="1"/>
              <a:t>artmış</a:t>
            </a:r>
            <a:r>
              <a:rPr lang="en-US" dirty="0"/>
              <a:t> risk (</a:t>
            </a:r>
            <a:r>
              <a:rPr lang="en-US" dirty="0" err="1"/>
              <a:t>anovulasyon</a:t>
            </a:r>
            <a:r>
              <a:rPr lang="en-US" dirty="0"/>
              <a:t>, E </a:t>
            </a:r>
            <a:r>
              <a:rPr lang="en-US" dirty="0" err="1"/>
              <a:t>fazlalığı</a:t>
            </a:r>
            <a:r>
              <a:rPr lang="is-IS" dirty="0"/>
              <a:t>…)</a:t>
            </a:r>
          </a:p>
          <a:p>
            <a:r>
              <a:rPr lang="is-IS" dirty="0"/>
              <a:t>Son doğumunu erken yaşlarda yapmak (geç doğurmak iyi)</a:t>
            </a:r>
          </a:p>
          <a:p>
            <a:r>
              <a:rPr lang="is-IS" dirty="0"/>
              <a:t>Obezite</a:t>
            </a:r>
          </a:p>
          <a:p>
            <a:r>
              <a:rPr lang="is-IS" dirty="0"/>
              <a:t>PCO</a:t>
            </a:r>
          </a:p>
          <a:p>
            <a:r>
              <a:rPr lang="is-IS" dirty="0"/>
              <a:t>Diabetes mellitus, </a:t>
            </a:r>
            <a:r>
              <a:rPr lang="en-US" dirty="0" err="1"/>
              <a:t>Hipertansiyon</a:t>
            </a:r>
            <a:r>
              <a:rPr lang="en-US" dirty="0" smtClean="0"/>
              <a:t>, KVC </a:t>
            </a:r>
            <a:r>
              <a:rPr lang="en-US" dirty="0" err="1"/>
              <a:t>hastaliklari</a:t>
            </a:r>
            <a:endParaRPr lang="is-IS" dirty="0"/>
          </a:p>
          <a:p>
            <a:r>
              <a:rPr lang="is-IS" dirty="0"/>
              <a:t>Fertilite tedavisi olmak, ilaç kullanmak (özellikle tedavi başarısız olduysa)</a:t>
            </a:r>
          </a:p>
          <a:p>
            <a:r>
              <a:rPr lang="is-IS" dirty="0"/>
              <a:t>Erken menarş ve geç menopoz olma (uzun süre E ile karşılaşmış olmak)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Kanser</a:t>
            </a:r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genetik</a:t>
            </a:r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çevresel</a:t>
            </a:r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mikrobik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hastalıktır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Ancak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çevresel-mikrobik</a:t>
            </a:r>
            <a:r>
              <a:rPr lang="en-US" dirty="0" smtClean="0"/>
              <a:t> </a:t>
            </a:r>
            <a:r>
              <a:rPr lang="en-US" dirty="0" err="1" smtClean="0"/>
              <a:t>desek</a:t>
            </a:r>
            <a:r>
              <a:rPr lang="en-US" dirty="0" smtClean="0"/>
              <a:t> bile-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mücadelesi</a:t>
            </a:r>
            <a:r>
              <a:rPr lang="en-US" dirty="0" smtClean="0"/>
              <a:t>,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atılması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bağlantılıdır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yüzden</a:t>
            </a:r>
            <a:r>
              <a:rPr lang="en-US" dirty="0" smtClean="0"/>
              <a:t> her </a:t>
            </a:r>
            <a:r>
              <a:rPr lang="en-US" dirty="0" err="1"/>
              <a:t>ş</a:t>
            </a:r>
            <a:r>
              <a:rPr lang="en-US" dirty="0" err="1" smtClean="0"/>
              <a:t>eyi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insanlarda</a:t>
            </a:r>
            <a:r>
              <a:rPr lang="en-US" dirty="0" smtClean="0"/>
              <a:t> </a:t>
            </a:r>
            <a:r>
              <a:rPr lang="en-US" dirty="0" err="1" smtClean="0"/>
              <a:t>kanserin</a:t>
            </a:r>
            <a:r>
              <a:rPr lang="en-US" dirty="0" smtClean="0"/>
              <a:t> </a:t>
            </a:r>
            <a:r>
              <a:rPr lang="en-US" dirty="0" err="1" smtClean="0"/>
              <a:t>tezahürü</a:t>
            </a:r>
            <a:r>
              <a:rPr lang="en-US" dirty="0" smtClean="0"/>
              <a:t> </a:t>
            </a:r>
            <a:r>
              <a:rPr lang="en-US" dirty="0" err="1" smtClean="0"/>
              <a:t>farklılık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1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meme</a:t>
            </a:r>
            <a:r>
              <a:rPr lang="en-US" dirty="0" smtClean="0"/>
              <a:t>, </a:t>
            </a:r>
            <a:r>
              <a:rPr lang="en-US" dirty="0" err="1" smtClean="0"/>
              <a:t>kolon</a:t>
            </a:r>
            <a:r>
              <a:rPr lang="en-US" dirty="0" smtClean="0"/>
              <a:t> </a:t>
            </a:r>
            <a:r>
              <a:rPr lang="en-US" dirty="0"/>
              <a:t>CA  </a:t>
            </a:r>
            <a:r>
              <a:rPr lang="en-US" dirty="0" smtClean="0"/>
              <a:t>VARLIĞI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Dışarıdan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hormonlar</a:t>
            </a:r>
            <a:r>
              <a:rPr lang="en-US" dirty="0"/>
              <a:t> (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E)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3366FF"/>
                </a:solidFill>
              </a:rPr>
              <a:t>temel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sebep</a:t>
            </a:r>
            <a:r>
              <a:rPr lang="en-US" dirty="0">
                <a:solidFill>
                  <a:srgbClr val="3366FF"/>
                </a:solidFill>
              </a:rPr>
              <a:t> KARŞILANMAMIŞ  ESTROJEN</a:t>
            </a:r>
          </a:p>
          <a:p>
            <a:r>
              <a:rPr lang="en-US" dirty="0" err="1"/>
              <a:t>Endom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 </a:t>
            </a:r>
            <a:r>
              <a:rPr lang="en-US" dirty="0" err="1"/>
              <a:t>rolatif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.(</a:t>
            </a:r>
            <a:r>
              <a:rPr lang="en-US" dirty="0" err="1"/>
              <a:t>uzayan</a:t>
            </a:r>
            <a:r>
              <a:rPr lang="en-US" dirty="0"/>
              <a:t> </a:t>
            </a:r>
            <a:r>
              <a:rPr lang="en-US" dirty="0" err="1"/>
              <a:t>yas</a:t>
            </a:r>
            <a:r>
              <a:rPr lang="en-US" dirty="0"/>
              <a:t>, </a:t>
            </a:r>
            <a:r>
              <a:rPr lang="en-US" dirty="0" err="1"/>
              <a:t>obezitenin</a:t>
            </a:r>
            <a:r>
              <a:rPr lang="en-US" dirty="0"/>
              <a:t> </a:t>
            </a:r>
            <a:r>
              <a:rPr lang="en-US" dirty="0" err="1"/>
              <a:t>artisi</a:t>
            </a:r>
            <a:r>
              <a:rPr lang="en-US" dirty="0"/>
              <a:t>, E </a:t>
            </a:r>
            <a:r>
              <a:rPr lang="en-US" dirty="0" err="1"/>
              <a:t>kullanimi</a:t>
            </a:r>
            <a:r>
              <a:rPr lang="en-US" dirty="0"/>
              <a:t>, cx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oraninin</a:t>
            </a:r>
            <a:r>
              <a:rPr lang="en-US" dirty="0"/>
              <a:t> </a:t>
            </a:r>
            <a:r>
              <a:rPr lang="en-US" dirty="0" err="1"/>
              <a:t>dusmesi</a:t>
            </a:r>
            <a:r>
              <a:rPr lang="en-US" dirty="0"/>
              <a:t>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Rahim </a:t>
            </a:r>
            <a:r>
              <a:rPr lang="en-US" dirty="0" err="1" smtClean="0">
                <a:solidFill>
                  <a:srgbClr val="FF0000"/>
                </a:solidFill>
              </a:rPr>
              <a:t>ağzı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Ailesel</a:t>
            </a:r>
            <a:r>
              <a:rPr lang="en-US" dirty="0" smtClean="0"/>
              <a:t> </a:t>
            </a:r>
            <a:r>
              <a:rPr lang="en-US" dirty="0" err="1" smtClean="0"/>
              <a:t>geçiş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Gelişmekte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ülkelerde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Mikropla</a:t>
            </a:r>
            <a:r>
              <a:rPr lang="en-US" dirty="0" smtClean="0"/>
              <a:t> </a:t>
            </a:r>
            <a:r>
              <a:rPr lang="en-US" dirty="0" err="1" smtClean="0"/>
              <a:t>bulaşıyor</a:t>
            </a:r>
            <a:r>
              <a:rPr lang="is-IS" dirty="0" smtClean="0"/>
              <a:t>….% 99.9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HPV/ 100 tipi var.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Aşısı</a:t>
            </a:r>
            <a:r>
              <a:rPr lang="en-US" dirty="0" smtClean="0"/>
              <a:t> var.</a:t>
            </a:r>
          </a:p>
          <a:p>
            <a:endParaRPr lang="en-US" dirty="0"/>
          </a:p>
          <a:p>
            <a:r>
              <a:rPr lang="en-US" dirty="0" smtClean="0"/>
              <a:t>Meme </a:t>
            </a:r>
            <a:r>
              <a:rPr lang="en-US" dirty="0" err="1" smtClean="0"/>
              <a:t>kanserinden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2. </a:t>
            </a:r>
            <a:r>
              <a:rPr lang="en-US" dirty="0" err="1" smtClean="0"/>
              <a:t>sıklıkta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49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Riski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olanlar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özellikle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taranmalı</a:t>
            </a:r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    ÇOK EŞLİ   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Baska</a:t>
            </a:r>
            <a:r>
              <a:rPr lang="en-US" dirty="0" smtClean="0"/>
              <a:t> </a:t>
            </a:r>
            <a:r>
              <a:rPr lang="en-US" dirty="0" err="1" smtClean="0"/>
              <a:t>bulaşıcı</a:t>
            </a:r>
            <a:r>
              <a:rPr lang="en-US" dirty="0" smtClean="0"/>
              <a:t> </a:t>
            </a:r>
            <a:r>
              <a:rPr lang="en-US" dirty="0" err="1" smtClean="0"/>
              <a:t>cinsel</a:t>
            </a:r>
            <a:r>
              <a:rPr lang="en-US" dirty="0" smtClean="0"/>
              <a:t> </a:t>
            </a:r>
            <a:r>
              <a:rPr lang="en-US" dirty="0" err="1" smtClean="0"/>
              <a:t>yolla</a:t>
            </a:r>
            <a:r>
              <a:rPr lang="en-US" dirty="0" smtClean="0"/>
              <a:t> </a:t>
            </a:r>
            <a:r>
              <a:rPr lang="en-US" dirty="0" err="1" smtClean="0"/>
              <a:t>geçen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ilaçları</a:t>
            </a:r>
            <a:r>
              <a:rPr lang="en-US" dirty="0" smtClean="0"/>
              <a:t> </a:t>
            </a:r>
            <a:r>
              <a:rPr lang="en-US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 smtClean="0"/>
              <a:t>alanlar</a:t>
            </a:r>
            <a:r>
              <a:rPr lang="en-US" dirty="0" smtClean="0"/>
              <a:t> (</a:t>
            </a:r>
            <a:r>
              <a:rPr lang="en-US" dirty="0" err="1" smtClean="0"/>
              <a:t>bağışıklık</a:t>
            </a:r>
            <a:r>
              <a:rPr lang="en-US" dirty="0" smtClean="0"/>
              <a:t> </a:t>
            </a:r>
            <a:r>
              <a:rPr lang="en-US" dirty="0" err="1" smtClean="0"/>
              <a:t>baskılayıci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4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Yılda</a:t>
            </a:r>
            <a:r>
              <a:rPr lang="en-US" dirty="0" smtClean="0"/>
              <a:t> 500.ooo 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alıyor</a:t>
            </a:r>
            <a:r>
              <a:rPr lang="en-US" dirty="0" smtClean="0"/>
              <a:t>. DÜNYADA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Bunların</a:t>
            </a:r>
            <a:r>
              <a:rPr lang="en-US" dirty="0" smtClean="0"/>
              <a:t> </a:t>
            </a:r>
            <a:r>
              <a:rPr lang="en-US" dirty="0" err="1" smtClean="0"/>
              <a:t>yarısı</a:t>
            </a:r>
            <a:r>
              <a:rPr lang="en-US" dirty="0" smtClean="0"/>
              <a:t> da </a:t>
            </a:r>
            <a:r>
              <a:rPr lang="en-US" dirty="0" err="1" smtClean="0"/>
              <a:t>ölüyor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edildiğinde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/ pahalı</a:t>
            </a:r>
          </a:p>
          <a:p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sıkıntılı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ölümle</a:t>
            </a:r>
            <a:r>
              <a:rPr lang="en-US" dirty="0" smtClean="0"/>
              <a:t> </a:t>
            </a:r>
            <a:r>
              <a:rPr lang="en-US" dirty="0" err="1" smtClean="0"/>
              <a:t>sonlanıyor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24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Tum </a:t>
            </a:r>
            <a:r>
              <a:rPr lang="en-US" dirty="0" err="1"/>
              <a:t>kanserlerde</a:t>
            </a:r>
            <a:r>
              <a:rPr lang="en-US" dirty="0"/>
              <a:t>/ </a:t>
            </a:r>
            <a:r>
              <a:rPr lang="en-US" dirty="0" err="1"/>
              <a:t>dünyada</a:t>
            </a:r>
            <a:r>
              <a:rPr lang="en-US" dirty="0"/>
              <a:t> / </a:t>
            </a:r>
            <a:r>
              <a:rPr lang="en-US" dirty="0" err="1"/>
              <a:t>kadinlarda</a:t>
            </a:r>
            <a:r>
              <a:rPr lang="en-US" dirty="0"/>
              <a:t> meme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kolorektal</a:t>
            </a:r>
            <a:r>
              <a:rPr lang="en-US" dirty="0"/>
              <a:t> </a:t>
            </a:r>
            <a:r>
              <a:rPr lang="en-US" dirty="0" err="1"/>
              <a:t>kanserlerden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3. </a:t>
            </a:r>
            <a:r>
              <a:rPr lang="en-US" dirty="0" err="1"/>
              <a:t>sırada</a:t>
            </a:r>
            <a:r>
              <a:rPr lang="en-US" dirty="0"/>
              <a:t>.</a:t>
            </a:r>
          </a:p>
          <a:p>
            <a:r>
              <a:rPr lang="en-US" dirty="0"/>
              <a:t>Tum </a:t>
            </a:r>
            <a:r>
              <a:rPr lang="en-US" dirty="0" err="1"/>
              <a:t>dünyada</a:t>
            </a:r>
            <a:r>
              <a:rPr lang="en-US" dirty="0"/>
              <a:t>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kanserleri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meme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2. </a:t>
            </a:r>
            <a:r>
              <a:rPr lang="en-US" dirty="0" err="1"/>
              <a:t>sırada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39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Gelişmekte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2. </a:t>
            </a:r>
            <a:r>
              <a:rPr lang="en-US" dirty="0" err="1"/>
              <a:t>sıklıkta</a:t>
            </a:r>
            <a:r>
              <a:rPr lang="en-US" dirty="0"/>
              <a:t> (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ortalaması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)</a:t>
            </a:r>
          </a:p>
          <a:p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ülkelerde</a:t>
            </a:r>
            <a:r>
              <a:rPr lang="en-US" dirty="0"/>
              <a:t> 6-10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(</a:t>
            </a:r>
            <a:r>
              <a:rPr lang="en-US" dirty="0" err="1"/>
              <a:t>tarama</a:t>
            </a:r>
            <a:r>
              <a:rPr lang="en-US" dirty="0"/>
              <a:t> </a:t>
            </a:r>
            <a:r>
              <a:rPr lang="en-US" dirty="0" err="1"/>
              <a:t>programlarının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asılamanın</a:t>
            </a:r>
            <a:r>
              <a:rPr lang="en-US" dirty="0"/>
              <a:t> 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uygulaması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)</a:t>
            </a:r>
          </a:p>
          <a:p>
            <a:r>
              <a:rPr lang="en-US" dirty="0" err="1"/>
              <a:t>Yılda</a:t>
            </a:r>
            <a:r>
              <a:rPr lang="en-US" dirty="0"/>
              <a:t> 400-500.ooo </a:t>
            </a:r>
            <a:r>
              <a:rPr lang="en-US" dirty="0" err="1"/>
              <a:t>yeni</a:t>
            </a:r>
            <a:r>
              <a:rPr lang="en-US" dirty="0"/>
              <a:t> cx </a:t>
            </a:r>
            <a:r>
              <a:rPr lang="en-US" dirty="0" err="1"/>
              <a:t>kanseri</a:t>
            </a:r>
            <a:r>
              <a:rPr lang="en-US" dirty="0"/>
              <a:t> </a:t>
            </a:r>
            <a:r>
              <a:rPr lang="en-US" dirty="0" err="1"/>
              <a:t>vakası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ediliyor</a:t>
            </a:r>
            <a:r>
              <a:rPr lang="en-US" dirty="0"/>
              <a:t>.</a:t>
            </a:r>
          </a:p>
          <a:p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yarısı</a:t>
            </a:r>
            <a:r>
              <a:rPr lang="en-US" dirty="0"/>
              <a:t> </a:t>
            </a:r>
            <a:r>
              <a:rPr lang="en-US" dirty="0" err="1"/>
              <a:t>ölüyor</a:t>
            </a:r>
            <a:r>
              <a:rPr lang="en-US" dirty="0"/>
              <a:t>. (250.000/ </a:t>
            </a:r>
            <a:r>
              <a:rPr lang="en-US" dirty="0" err="1"/>
              <a:t>yil-dünya</a:t>
            </a:r>
            <a:r>
              <a:rPr lang="en-US" dirty="0"/>
              <a:t>)</a:t>
            </a:r>
          </a:p>
          <a:p>
            <a:r>
              <a:rPr lang="en-US" dirty="0" err="1"/>
              <a:t>Ölümlerin</a:t>
            </a:r>
            <a:r>
              <a:rPr lang="en-US" dirty="0"/>
              <a:t> % 80 I </a:t>
            </a:r>
            <a:r>
              <a:rPr lang="en-US" dirty="0" err="1"/>
              <a:t>gelişmekte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 </a:t>
            </a:r>
            <a:r>
              <a:rPr lang="en-US" dirty="0" err="1"/>
              <a:t>ülkelerde</a:t>
            </a:r>
            <a:r>
              <a:rPr lang="en-US" dirty="0"/>
              <a:t>. (</a:t>
            </a:r>
            <a:r>
              <a:rPr lang="en-US" dirty="0" err="1"/>
              <a:t>Güney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Batı-Doğu</a:t>
            </a:r>
            <a:r>
              <a:rPr lang="en-US" dirty="0"/>
              <a:t> </a:t>
            </a:r>
            <a:r>
              <a:rPr lang="en-US" dirty="0" err="1"/>
              <a:t>Afrika</a:t>
            </a:r>
            <a:r>
              <a:rPr lang="en-US" dirty="0"/>
              <a:t>,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Gine</a:t>
            </a:r>
            <a:r>
              <a:rPr lang="en-US" dirty="0"/>
              <a:t>, </a:t>
            </a:r>
            <a:r>
              <a:rPr lang="en-US" dirty="0" err="1"/>
              <a:t>Güney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40/ 100.ooo; </a:t>
            </a:r>
          </a:p>
          <a:p>
            <a:r>
              <a:rPr lang="en-US" dirty="0"/>
              <a:t> </a:t>
            </a:r>
            <a:r>
              <a:rPr lang="en-US" dirty="0" err="1"/>
              <a:t>Avustralya’da</a:t>
            </a:r>
            <a:r>
              <a:rPr lang="en-US" dirty="0"/>
              <a:t> 6/100.ooo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18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görülebilen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taraması</a:t>
            </a:r>
            <a:r>
              <a:rPr lang="en-US" dirty="0"/>
              <a:t> </a:t>
            </a:r>
            <a:r>
              <a:rPr lang="en-US" dirty="0" err="1"/>
              <a:t>yapılabilen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organ </a:t>
            </a:r>
          </a:p>
          <a:p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kanseri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yaşta</a:t>
            </a:r>
            <a:r>
              <a:rPr lang="en-US" dirty="0"/>
              <a:t> </a:t>
            </a:r>
            <a:r>
              <a:rPr lang="en-US" dirty="0" err="1"/>
              <a:t>pik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 35-39</a:t>
            </a:r>
            <a:r>
              <a:rPr lang="is-IS" dirty="0"/>
              <a:t>…. 60-64</a:t>
            </a:r>
          </a:p>
          <a:p>
            <a:r>
              <a:rPr lang="is-IS" dirty="0"/>
              <a:t>Ortalama görülme yaşı 52.</a:t>
            </a:r>
          </a:p>
          <a:p>
            <a:r>
              <a:rPr lang="is-IS" dirty="0">
                <a:solidFill>
                  <a:srgbClr val="FF0000"/>
                </a:solidFill>
              </a:rPr>
              <a:t>Hiç smear yaptırmamış kadında yaşam boyu C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is-IS" dirty="0">
                <a:solidFill>
                  <a:srgbClr val="FF0000"/>
                </a:solidFill>
              </a:rPr>
              <a:t>ca olma riski 1/80- 100</a:t>
            </a:r>
          </a:p>
          <a:p>
            <a:r>
              <a:rPr lang="is-IS" dirty="0"/>
              <a:t>Genital siğil görülme riski % 5</a:t>
            </a:r>
          </a:p>
          <a:p>
            <a:r>
              <a:rPr lang="is-IS" dirty="0"/>
              <a:t>Anormal servikal sitoloji  olma ihtimali % 35</a:t>
            </a:r>
          </a:p>
          <a:p>
            <a:r>
              <a:rPr lang="is-IS" dirty="0"/>
              <a:t>CIN görülme riski % 25</a:t>
            </a:r>
          </a:p>
          <a:p>
            <a:r>
              <a:rPr lang="is-IS" dirty="0">
                <a:solidFill>
                  <a:srgbClr val="FF0000"/>
                </a:solidFill>
              </a:rPr>
              <a:t>Invaziv cancer görülme riski %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7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/>
              <a:t>TARAMA ÖNEMLI.</a:t>
            </a:r>
          </a:p>
          <a:p>
            <a:r>
              <a:rPr lang="is-IS" dirty="0">
                <a:solidFill>
                  <a:srgbClr val="3366FF"/>
                </a:solidFill>
              </a:rPr>
              <a:t>ABD de hayatları boyunca en az bir kez smear yaptırma oranı % 85</a:t>
            </a:r>
          </a:p>
          <a:p>
            <a:r>
              <a:rPr lang="is-IS" dirty="0">
                <a:solidFill>
                  <a:srgbClr val="3366FF"/>
                </a:solidFill>
              </a:rPr>
              <a:t>Az gelişmiş ülkelerde bu oran % 5</a:t>
            </a:r>
          </a:p>
          <a:p>
            <a:endParaRPr lang="is-IS" dirty="0"/>
          </a:p>
          <a:p>
            <a:r>
              <a:rPr lang="is-IS" b="1" dirty="0"/>
              <a:t>TÜRKIYE’DE </a:t>
            </a:r>
          </a:p>
          <a:p>
            <a:r>
              <a:rPr lang="is-IS" dirty="0"/>
              <a:t>15 Yaş üzerinde kadınların smear yaptırma durumu: 2014 de</a:t>
            </a:r>
          </a:p>
          <a:p>
            <a:r>
              <a:rPr lang="is-IS" dirty="0">
                <a:solidFill>
                  <a:srgbClr val="FF0000"/>
                </a:solidFill>
              </a:rPr>
              <a:t>Hicbir zaman: %73</a:t>
            </a:r>
          </a:p>
          <a:p>
            <a:r>
              <a:rPr lang="is-IS" dirty="0"/>
              <a:t> 5 yıldan daha fazla ara ile %5</a:t>
            </a:r>
          </a:p>
          <a:p>
            <a:r>
              <a:rPr lang="is-IS" dirty="0"/>
              <a:t>3-5 yılda bir % 3</a:t>
            </a:r>
          </a:p>
          <a:p>
            <a:r>
              <a:rPr lang="is-IS" dirty="0"/>
              <a:t>2-3 yıl ara ile % 3.5</a:t>
            </a:r>
          </a:p>
          <a:p>
            <a:r>
              <a:rPr lang="is-IS" dirty="0">
                <a:solidFill>
                  <a:srgbClr val="008000"/>
                </a:solidFill>
              </a:rPr>
              <a:t>Son bir yıl içinde % 10  ( semar ın öneminin anlaşilması!) 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84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Tarama</a:t>
            </a:r>
            <a:r>
              <a:rPr lang="en-US" dirty="0"/>
              <a:t> da </a:t>
            </a:r>
            <a:r>
              <a:rPr lang="en-US" dirty="0" err="1"/>
              <a:t>sitoloji</a:t>
            </a:r>
            <a:r>
              <a:rPr lang="en-US" dirty="0"/>
              <a:t>/ </a:t>
            </a:r>
            <a:r>
              <a:rPr lang="en-US" dirty="0" err="1"/>
              <a:t>kolkoskopi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HPV DNA </a:t>
            </a:r>
            <a:r>
              <a:rPr lang="en-US" dirty="0" err="1"/>
              <a:t>testleri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.</a:t>
            </a:r>
          </a:p>
          <a:p>
            <a:r>
              <a:rPr lang="en-US" dirty="0" err="1"/>
              <a:t>Preinvaziv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10-15 </a:t>
            </a:r>
            <a:r>
              <a:rPr lang="en-US" dirty="0" err="1"/>
              <a:t>yıl</a:t>
            </a:r>
            <a:r>
              <a:rPr lang="en-US" dirty="0"/>
              <a:t>.</a:t>
            </a:r>
          </a:p>
          <a:p>
            <a:r>
              <a:rPr lang="en-US" dirty="0" err="1"/>
              <a:t>Tarama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preinvaziv</a:t>
            </a:r>
            <a:r>
              <a:rPr lang="en-US" dirty="0"/>
              <a:t> </a:t>
            </a:r>
            <a:r>
              <a:rPr lang="en-US" dirty="0" err="1"/>
              <a:t>lezyonların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yükselir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TARAMA        </a:t>
            </a:r>
            <a:r>
              <a:rPr lang="en-US" dirty="0" err="1">
                <a:solidFill>
                  <a:srgbClr val="FF0000"/>
                </a:solidFill>
              </a:rPr>
              <a:t>için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uygun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kanser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çeşidi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KORUYUCU ÖNLEM ALMADA BAŞARI ŞANSI YÜKSEK</a:t>
            </a:r>
          </a:p>
          <a:p>
            <a:r>
              <a:rPr lang="en-US" dirty="0">
                <a:solidFill>
                  <a:srgbClr val="FF0000"/>
                </a:solidFill>
              </a:rPr>
              <a:t>EN KOLAY ÖNLENEBILECEK-</a:t>
            </a:r>
            <a:r>
              <a:rPr lang="en-US" dirty="0" err="1">
                <a:solidFill>
                  <a:srgbClr val="3366FF"/>
                </a:solidFill>
              </a:rPr>
              <a:t>eradikasyon</a:t>
            </a:r>
            <a:r>
              <a:rPr lang="en-US" dirty="0">
                <a:solidFill>
                  <a:srgbClr val="3366FF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KADIN KANSERI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43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ETYOLOJI: virus/  HPV</a:t>
            </a:r>
          </a:p>
          <a:p>
            <a:r>
              <a:rPr lang="en-US" dirty="0"/>
              <a:t>% 99.7-99.9  </a:t>
            </a:r>
            <a:r>
              <a:rPr lang="en-US" dirty="0" err="1"/>
              <a:t>oranında</a:t>
            </a:r>
            <a:r>
              <a:rPr lang="en-US" dirty="0"/>
              <a:t> </a:t>
            </a:r>
            <a:r>
              <a:rPr lang="en-US" dirty="0" err="1"/>
              <a:t>kesinlik</a:t>
            </a:r>
            <a:endParaRPr lang="en-US" dirty="0"/>
          </a:p>
          <a:p>
            <a:r>
              <a:rPr lang="en-US" dirty="0"/>
              <a:t>% 99</a:t>
            </a:r>
            <a:r>
              <a:rPr lang="is-IS" dirty="0"/>
              <a:t>… </a:t>
            </a:r>
            <a:r>
              <a:rPr lang="en-US" dirty="0" err="1"/>
              <a:t>squamöz</a:t>
            </a:r>
            <a:r>
              <a:rPr lang="en-US" dirty="0"/>
              <a:t> </a:t>
            </a:r>
            <a:r>
              <a:rPr lang="en-US" dirty="0" err="1"/>
              <a:t>hücreli</a:t>
            </a:r>
            <a:r>
              <a:rPr lang="en-US" dirty="0"/>
              <a:t> </a:t>
            </a:r>
            <a:r>
              <a:rPr lang="en-US" dirty="0" err="1"/>
              <a:t>kanserde</a:t>
            </a:r>
            <a:r>
              <a:rPr lang="en-US" dirty="0"/>
              <a:t>/ % 90 cx </a:t>
            </a:r>
            <a:r>
              <a:rPr lang="en-US" dirty="0" err="1"/>
              <a:t>adenokanserde</a:t>
            </a:r>
            <a:r>
              <a:rPr lang="en-US" dirty="0"/>
              <a:t> </a:t>
            </a:r>
            <a:r>
              <a:rPr lang="en-US" dirty="0" err="1"/>
              <a:t>etken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bulunmuş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7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patolojik</a:t>
            </a:r>
            <a:r>
              <a:rPr lang="en-US" dirty="0" smtClean="0"/>
              <a:t> </a:t>
            </a:r>
            <a:r>
              <a:rPr lang="en-US" dirty="0" err="1" smtClean="0"/>
              <a:t>yapım</a:t>
            </a:r>
            <a:r>
              <a:rPr lang="en-US" dirty="0" smtClean="0"/>
              <a:t> </a:t>
            </a:r>
            <a:r>
              <a:rPr lang="en-US" dirty="0" err="1" smtClean="0"/>
              <a:t>sonucu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imha</a:t>
            </a:r>
            <a:r>
              <a:rPr lang="en-US" dirty="0" smtClean="0"/>
              <a:t> </a:t>
            </a:r>
            <a:r>
              <a:rPr lang="en-US" dirty="0" err="1" smtClean="0"/>
              <a:t>edilememesi</a:t>
            </a:r>
            <a:r>
              <a:rPr lang="en-US" dirty="0" smtClean="0"/>
              <a:t>,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çoğalması</a:t>
            </a:r>
            <a:r>
              <a:rPr lang="en-US" dirty="0" smtClean="0"/>
              <a:t> </a:t>
            </a:r>
            <a:r>
              <a:rPr lang="en-US" dirty="0" err="1" smtClean="0"/>
              <a:t>sonucu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</a:t>
            </a:r>
          </a:p>
          <a:p>
            <a:r>
              <a:rPr lang="en-US" dirty="0" err="1"/>
              <a:t>İ</a:t>
            </a:r>
            <a:r>
              <a:rPr lang="en-US" dirty="0" err="1" smtClean="0"/>
              <a:t>mha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üremesinin</a:t>
            </a:r>
            <a:r>
              <a:rPr lang="en-US" dirty="0" smtClean="0"/>
              <a:t> </a:t>
            </a:r>
            <a:r>
              <a:rPr lang="en-US" dirty="0" err="1" smtClean="0"/>
              <a:t>fazlalaşması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genetik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ve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çevre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faktörleri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arasındaki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denge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bozulması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ile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oluşur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29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HPV </a:t>
            </a:r>
            <a:r>
              <a:rPr lang="en-US" dirty="0" err="1">
                <a:solidFill>
                  <a:srgbClr val="FF0000"/>
                </a:solidFill>
              </a:rPr>
              <a:t>prevalansı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toplumlar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20 </a:t>
            </a:r>
            <a:r>
              <a:rPr lang="en-US" dirty="0" err="1"/>
              <a:t>kat</a:t>
            </a:r>
            <a:r>
              <a:rPr lang="en-US" dirty="0"/>
              <a:t> </a:t>
            </a:r>
            <a:r>
              <a:rPr lang="en-US" dirty="0" err="1"/>
              <a:t>farklılıklar</a:t>
            </a:r>
            <a:r>
              <a:rPr lang="en-US" dirty="0"/>
              <a:t> </a:t>
            </a:r>
            <a:r>
              <a:rPr lang="en-US" dirty="0" err="1"/>
              <a:t>gösteriyor</a:t>
            </a:r>
            <a:r>
              <a:rPr lang="en-US" dirty="0"/>
              <a:t>.</a:t>
            </a:r>
          </a:p>
          <a:p>
            <a:r>
              <a:rPr lang="en-US" dirty="0" err="1"/>
              <a:t>Avrupa’da</a:t>
            </a:r>
            <a:r>
              <a:rPr lang="en-US" dirty="0"/>
              <a:t> </a:t>
            </a:r>
            <a:r>
              <a:rPr lang="en-US" dirty="0" err="1"/>
              <a:t>prevalans</a:t>
            </a:r>
            <a:r>
              <a:rPr lang="en-US" dirty="0"/>
              <a:t> % 1.4</a:t>
            </a:r>
          </a:p>
          <a:p>
            <a:r>
              <a:rPr lang="en-US" dirty="0" err="1"/>
              <a:t>Nijerya’da</a:t>
            </a:r>
            <a:r>
              <a:rPr lang="en-US" dirty="0"/>
              <a:t> % 25.6</a:t>
            </a:r>
          </a:p>
          <a:p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prevalansı</a:t>
            </a:r>
            <a:r>
              <a:rPr lang="en-US" dirty="0"/>
              <a:t>  % 10.5</a:t>
            </a:r>
          </a:p>
          <a:p>
            <a:r>
              <a:rPr lang="en-US" dirty="0" err="1"/>
              <a:t>Ülkemizde</a:t>
            </a:r>
            <a:r>
              <a:rPr lang="en-US" dirty="0"/>
              <a:t> net </a:t>
            </a:r>
            <a:r>
              <a:rPr lang="en-US" dirty="0" err="1"/>
              <a:t>olmamakla</a:t>
            </a:r>
            <a:r>
              <a:rPr lang="en-US" dirty="0"/>
              <a:t> </a:t>
            </a:r>
            <a:r>
              <a:rPr lang="en-US" dirty="0" err="1"/>
              <a:t>beraber</a:t>
            </a:r>
            <a:r>
              <a:rPr lang="en-US" dirty="0"/>
              <a:t> % 4-6 </a:t>
            </a:r>
          </a:p>
        </p:txBody>
      </p:sp>
    </p:spTree>
    <p:extLst>
      <p:ext uri="{BB962C8B-B14F-4D97-AF65-F5344CB8AC3E}">
        <p14:creationId xmlns:p14="http://schemas.microsoft.com/office/powerpoint/2010/main" val="2962689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RISK FAKTÖRLERI</a:t>
            </a:r>
          </a:p>
          <a:p>
            <a:r>
              <a:rPr lang="en-US" dirty="0"/>
              <a:t>HPV </a:t>
            </a:r>
            <a:r>
              <a:rPr lang="en-US" dirty="0" err="1"/>
              <a:t>enfeksiyonu</a:t>
            </a:r>
            <a:endParaRPr lang="en-US" dirty="0"/>
          </a:p>
          <a:p>
            <a:r>
              <a:rPr lang="en-US" dirty="0"/>
              <a:t>16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öncesinde</a:t>
            </a:r>
            <a:r>
              <a:rPr lang="en-US" dirty="0"/>
              <a:t>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ilişki</a:t>
            </a:r>
            <a:r>
              <a:rPr lang="en-US" dirty="0"/>
              <a:t> </a:t>
            </a:r>
            <a:r>
              <a:rPr lang="en-US" dirty="0" err="1"/>
              <a:t>başlaması</a:t>
            </a:r>
            <a:endParaRPr lang="en-US" dirty="0"/>
          </a:p>
          <a:p>
            <a:r>
              <a:rPr lang="en-US" dirty="0" err="1"/>
              <a:t>Çoklu</a:t>
            </a:r>
            <a:r>
              <a:rPr lang="en-US" dirty="0"/>
              <a:t>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eş</a:t>
            </a:r>
            <a:endParaRPr lang="en-US" dirty="0"/>
          </a:p>
          <a:p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içmek</a:t>
            </a:r>
            <a:endParaRPr lang="en-US" dirty="0"/>
          </a:p>
          <a:p>
            <a:r>
              <a:rPr lang="en-US" dirty="0" err="1"/>
              <a:t>Immun</a:t>
            </a:r>
            <a:r>
              <a:rPr lang="en-US" dirty="0"/>
              <a:t> </a:t>
            </a:r>
            <a:r>
              <a:rPr lang="en-US" dirty="0" err="1"/>
              <a:t>supresyon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(HIV </a:t>
            </a:r>
            <a:r>
              <a:rPr lang="en-US" dirty="0" err="1"/>
              <a:t>enfeksiyonu</a:t>
            </a:r>
            <a:r>
              <a:rPr lang="en-US" dirty="0"/>
              <a:t>/ </a:t>
            </a:r>
            <a:r>
              <a:rPr lang="en-US" dirty="0" err="1"/>
              <a:t>immün</a:t>
            </a:r>
            <a:r>
              <a:rPr lang="en-US" dirty="0"/>
              <a:t> </a:t>
            </a:r>
            <a:r>
              <a:rPr lang="en-US" dirty="0" err="1"/>
              <a:t>supresyon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)</a:t>
            </a:r>
          </a:p>
          <a:p>
            <a:r>
              <a:rPr lang="en-US" dirty="0"/>
              <a:t>HSV/ </a:t>
            </a:r>
            <a:r>
              <a:rPr lang="en-US" dirty="0" err="1"/>
              <a:t>Klamidya</a:t>
            </a:r>
            <a:r>
              <a:rPr lang="en-US" dirty="0"/>
              <a:t> </a:t>
            </a:r>
            <a:r>
              <a:rPr lang="en-US" dirty="0" err="1"/>
              <a:t>enfeksiyonu</a:t>
            </a:r>
            <a:r>
              <a:rPr lang="en-US" dirty="0"/>
              <a:t> </a:t>
            </a:r>
            <a:r>
              <a:rPr lang="en-US" dirty="0" err="1"/>
              <a:t>varlığı</a:t>
            </a:r>
            <a:endParaRPr lang="en-US" dirty="0"/>
          </a:p>
          <a:p>
            <a:r>
              <a:rPr lang="en-US" dirty="0" err="1"/>
              <a:t>Karoten</a:t>
            </a:r>
            <a:r>
              <a:rPr lang="en-US" dirty="0"/>
              <a:t>/ </a:t>
            </a:r>
            <a:r>
              <a:rPr lang="en-US" dirty="0" err="1"/>
              <a:t>folat</a:t>
            </a:r>
            <a:r>
              <a:rPr lang="en-US" dirty="0"/>
              <a:t>/ </a:t>
            </a:r>
            <a:r>
              <a:rPr lang="en-US" dirty="0" err="1"/>
              <a:t>vit</a:t>
            </a:r>
            <a:r>
              <a:rPr lang="en-US" dirty="0"/>
              <a:t> C </a:t>
            </a:r>
            <a:r>
              <a:rPr lang="en-US" dirty="0" err="1"/>
              <a:t>eksikliği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24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doğurmus</a:t>
            </a:r>
            <a:r>
              <a:rPr lang="en-US" dirty="0"/>
              <a:t> </a:t>
            </a:r>
            <a:r>
              <a:rPr lang="en-US" dirty="0" err="1"/>
              <a:t>olmak</a:t>
            </a:r>
            <a:endParaRPr lang="en-US" dirty="0"/>
          </a:p>
          <a:p>
            <a:r>
              <a:rPr lang="en-US" dirty="0" err="1"/>
              <a:t>Düşük</a:t>
            </a:r>
            <a:r>
              <a:rPr lang="en-US" dirty="0"/>
              <a:t> SES,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hijyen</a:t>
            </a:r>
            <a:endParaRPr lang="en-US" dirty="0"/>
          </a:p>
          <a:p>
            <a:r>
              <a:rPr lang="en-US" dirty="0" err="1"/>
              <a:t>Sünnetsiz</a:t>
            </a:r>
            <a:r>
              <a:rPr lang="en-US" dirty="0"/>
              <a:t> </a:t>
            </a:r>
            <a:r>
              <a:rPr lang="en-US" dirty="0" err="1"/>
              <a:t>eş</a:t>
            </a:r>
            <a:endParaRPr lang="en-US" dirty="0"/>
          </a:p>
          <a:p>
            <a:r>
              <a:rPr lang="en-US" dirty="0"/>
              <a:t>KOK </a:t>
            </a:r>
            <a:r>
              <a:rPr lang="en-US" dirty="0" err="1"/>
              <a:t>kullanımı</a:t>
            </a:r>
            <a:endParaRPr lang="en-US" dirty="0"/>
          </a:p>
          <a:p>
            <a:endParaRPr lang="en-US" dirty="0"/>
          </a:p>
          <a:p>
            <a:r>
              <a:rPr lang="en-US" dirty="0"/>
              <a:t>KOK: </a:t>
            </a:r>
            <a:r>
              <a:rPr lang="en-US" dirty="0" err="1"/>
              <a:t>Bununla</a:t>
            </a:r>
            <a:r>
              <a:rPr lang="en-US" dirty="0"/>
              <a:t>   </a:t>
            </a:r>
            <a:r>
              <a:rPr lang="en-US" dirty="0" err="1"/>
              <a:t>bariyer</a:t>
            </a:r>
            <a:r>
              <a:rPr lang="en-US" dirty="0"/>
              <a:t> </a:t>
            </a:r>
            <a:r>
              <a:rPr lang="en-US" dirty="0" err="1"/>
              <a:t>yöntemlerinin</a:t>
            </a:r>
            <a:r>
              <a:rPr lang="en-US" dirty="0"/>
              <a:t> </a:t>
            </a:r>
            <a:r>
              <a:rPr lang="en-US" dirty="0" err="1"/>
              <a:t>kullanılmasının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E </a:t>
            </a:r>
            <a:r>
              <a:rPr lang="en-US" dirty="0" err="1"/>
              <a:t>ile</a:t>
            </a:r>
            <a:r>
              <a:rPr lang="en-US" dirty="0"/>
              <a:t> HPV </a:t>
            </a:r>
            <a:r>
              <a:rPr lang="en-US" dirty="0" err="1"/>
              <a:t>nin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onkogenlerinde</a:t>
            </a:r>
            <a:r>
              <a:rPr lang="en-US" dirty="0"/>
              <a:t> </a:t>
            </a:r>
            <a:r>
              <a:rPr lang="en-US" dirty="0" err="1"/>
              <a:t>ekspresyon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görülmüş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3366FF"/>
                </a:solidFill>
              </a:rPr>
              <a:t>30 </a:t>
            </a:r>
            <a:r>
              <a:rPr lang="en-US" dirty="0" err="1">
                <a:solidFill>
                  <a:srgbClr val="3366FF"/>
                </a:solidFill>
              </a:rPr>
              <a:t>yaş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öncesinde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tani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almış</a:t>
            </a:r>
            <a:r>
              <a:rPr lang="en-US" dirty="0">
                <a:solidFill>
                  <a:srgbClr val="3366FF"/>
                </a:solidFill>
              </a:rPr>
              <a:t> cx </a:t>
            </a:r>
            <a:r>
              <a:rPr lang="en-US" dirty="0" err="1">
                <a:solidFill>
                  <a:srgbClr val="3366FF"/>
                </a:solidFill>
              </a:rPr>
              <a:t>ca</a:t>
            </a:r>
            <a:r>
              <a:rPr lang="en-US" dirty="0">
                <a:solidFill>
                  <a:srgbClr val="3366FF"/>
                </a:solidFill>
              </a:rPr>
              <a:t> da HIV </a:t>
            </a:r>
            <a:r>
              <a:rPr lang="en-US" dirty="0" err="1">
                <a:solidFill>
                  <a:srgbClr val="3366FF"/>
                </a:solidFill>
              </a:rPr>
              <a:t>mutlaka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bakılmalı</a:t>
            </a:r>
            <a:r>
              <a:rPr lang="en-US" dirty="0">
                <a:solidFill>
                  <a:srgbClr val="3366FF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5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CIN 1,  CIN 2,  CIN 3, </a:t>
            </a:r>
            <a:r>
              <a:rPr lang="en-US" b="1" dirty="0" err="1">
                <a:solidFill>
                  <a:srgbClr val="3366FF"/>
                </a:solidFill>
              </a:rPr>
              <a:t>insitu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Ca</a:t>
            </a:r>
            <a:r>
              <a:rPr lang="en-US" b="1" dirty="0">
                <a:solidFill>
                  <a:srgbClr val="3366FF"/>
                </a:solidFill>
              </a:rPr>
              <a:t>,  </a:t>
            </a:r>
            <a:r>
              <a:rPr lang="en-US" b="1" dirty="0" err="1">
                <a:solidFill>
                  <a:srgbClr val="3366FF"/>
                </a:solidFill>
              </a:rPr>
              <a:t>invaziv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Ca</a:t>
            </a:r>
            <a:r>
              <a:rPr lang="en-US" b="1" dirty="0">
                <a:solidFill>
                  <a:srgbClr val="3366FF"/>
                </a:solidFill>
              </a:rPr>
              <a:t>  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en-US" b="1" dirty="0">
              <a:solidFill>
                <a:srgbClr val="3366FF"/>
              </a:solidFill>
            </a:endParaRPr>
          </a:p>
          <a:p>
            <a:r>
              <a:rPr lang="en-US" b="1" dirty="0" err="1" smtClean="0">
                <a:solidFill>
                  <a:srgbClr val="3366FF"/>
                </a:solidFill>
              </a:rPr>
              <a:t>Sırası</a:t>
            </a:r>
            <a:r>
              <a:rPr lang="is-IS" b="1" dirty="0" smtClean="0">
                <a:solidFill>
                  <a:srgbClr val="3366FF"/>
                </a:solidFill>
              </a:rPr>
              <a:t> ILE HASTALİK ILERLER.</a:t>
            </a:r>
          </a:p>
          <a:p>
            <a:r>
              <a:rPr lang="is-IS" b="1" dirty="0" smtClean="0">
                <a:solidFill>
                  <a:srgbClr val="3366FF"/>
                </a:solidFill>
              </a:rPr>
              <a:t>10</a:t>
            </a:r>
            <a:r>
              <a:rPr lang="en-US" b="1" dirty="0">
                <a:solidFill>
                  <a:srgbClr val="3366FF"/>
                </a:solidFill>
              </a:rPr>
              <a:t>—</a:t>
            </a:r>
            <a:r>
              <a:rPr lang="is-IS" b="1" dirty="0">
                <a:solidFill>
                  <a:srgbClr val="3366FF"/>
                </a:solidFill>
              </a:rPr>
              <a:t>15 yıl alır</a:t>
            </a:r>
            <a:r>
              <a:rPr lang="en-US" b="1" dirty="0" smtClean="0">
                <a:solidFill>
                  <a:srgbClr val="3366FF"/>
                </a:solidFill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sik</a:t>
            </a:r>
            <a:r>
              <a:rPr lang="en-US" dirty="0"/>
              <a:t> </a:t>
            </a:r>
            <a:r>
              <a:rPr lang="en-US" dirty="0" err="1"/>
              <a:t>skuamoz</a:t>
            </a:r>
            <a:r>
              <a:rPr lang="en-US" dirty="0"/>
              <a:t> </a:t>
            </a:r>
            <a:r>
              <a:rPr lang="en-US" dirty="0" err="1"/>
              <a:t>tipidir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26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KETEM </a:t>
            </a:r>
            <a:r>
              <a:rPr lang="en-US" dirty="0" err="1"/>
              <a:t>lerin</a:t>
            </a:r>
            <a:r>
              <a:rPr lang="en-US" dirty="0"/>
              <a:t> </a:t>
            </a:r>
            <a:r>
              <a:rPr lang="en-US" dirty="0" err="1" smtClean="0"/>
              <a:t>görevi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patolojik</a:t>
            </a:r>
            <a:r>
              <a:rPr lang="en-US" dirty="0" smtClean="0"/>
              <a:t> </a:t>
            </a:r>
            <a:r>
              <a:rPr lang="en-US" dirty="0" err="1"/>
              <a:t>orneklerde</a:t>
            </a:r>
            <a:r>
              <a:rPr lang="en-US" dirty="0"/>
              <a:t> </a:t>
            </a:r>
            <a:r>
              <a:rPr lang="en-US" dirty="0" err="1"/>
              <a:t>Koilositotik</a:t>
            </a:r>
            <a:r>
              <a:rPr lang="en-US" dirty="0"/>
              <a:t> </a:t>
            </a:r>
            <a:r>
              <a:rPr lang="en-US" dirty="0" err="1"/>
              <a:t>degisiklikler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diskeratoz</a:t>
            </a:r>
            <a:r>
              <a:rPr lang="en-US" dirty="0"/>
              <a:t> (</a:t>
            </a:r>
            <a:r>
              <a:rPr lang="en-US" dirty="0" err="1"/>
              <a:t>patognomonik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.</a:t>
            </a:r>
          </a:p>
          <a:p>
            <a:r>
              <a:rPr lang="en-US" dirty="0"/>
              <a:t>Benign –malign </a:t>
            </a:r>
            <a:r>
              <a:rPr lang="en-US" dirty="0" err="1"/>
              <a:t>tipler</a:t>
            </a:r>
            <a:r>
              <a:rPr lang="en-US" dirty="0"/>
              <a:t> .</a:t>
            </a:r>
            <a:r>
              <a:rPr lang="en-US" dirty="0" err="1"/>
              <a:t>Tiplerin</a:t>
            </a:r>
            <a:r>
              <a:rPr lang="en-US" dirty="0"/>
              <a:t> </a:t>
            </a:r>
            <a:r>
              <a:rPr lang="en-US" dirty="0" err="1"/>
              <a:t>tespitinde</a:t>
            </a:r>
            <a:r>
              <a:rPr lang="en-US" dirty="0"/>
              <a:t> PCR,…</a:t>
            </a:r>
            <a:r>
              <a:rPr lang="en-US" dirty="0" err="1"/>
              <a:t>yontemleri</a:t>
            </a:r>
            <a:r>
              <a:rPr lang="en-US" dirty="0"/>
              <a:t> </a:t>
            </a:r>
            <a:r>
              <a:rPr lang="en-US" dirty="0" err="1"/>
              <a:t>kullanilarak</a:t>
            </a:r>
            <a:r>
              <a:rPr lang="en-US" dirty="0"/>
              <a:t> benign malign tip </a:t>
            </a:r>
            <a:r>
              <a:rPr lang="en-US" dirty="0" err="1"/>
              <a:t>ayirimi</a:t>
            </a:r>
            <a:r>
              <a:rPr lang="en-US" dirty="0"/>
              <a:t> </a:t>
            </a:r>
            <a:r>
              <a:rPr lang="en-US" dirty="0" err="1"/>
              <a:t>saglanir</a:t>
            </a:r>
            <a:r>
              <a:rPr lang="en-US" dirty="0"/>
              <a:t>.</a:t>
            </a:r>
          </a:p>
          <a:p>
            <a:r>
              <a:rPr lang="en-US" dirty="0"/>
              <a:t>150 </a:t>
            </a:r>
            <a:r>
              <a:rPr lang="en-US" dirty="0" err="1"/>
              <a:t>civarinda</a:t>
            </a:r>
            <a:r>
              <a:rPr lang="en-US" dirty="0"/>
              <a:t> HPV tipi var.   DNA </a:t>
            </a:r>
            <a:r>
              <a:rPr lang="en-US" dirty="0" err="1"/>
              <a:t>virusu</a:t>
            </a:r>
            <a:endParaRPr lang="en-US" dirty="0"/>
          </a:p>
          <a:p>
            <a:r>
              <a:rPr lang="en-US" dirty="0"/>
              <a:t>6,11 </a:t>
            </a:r>
            <a:r>
              <a:rPr lang="en-US" dirty="0" err="1"/>
              <a:t>Dusuk</a:t>
            </a:r>
            <a:r>
              <a:rPr lang="en-US" dirty="0"/>
              <a:t> </a:t>
            </a:r>
            <a:r>
              <a:rPr lang="en-US" dirty="0" err="1"/>
              <a:t>riskli</a:t>
            </a:r>
            <a:r>
              <a:rPr lang="en-US" dirty="0"/>
              <a:t> (</a:t>
            </a:r>
            <a:r>
              <a:rPr lang="en-US" dirty="0" err="1"/>
              <a:t>siğil</a:t>
            </a:r>
            <a:r>
              <a:rPr lang="en-US" dirty="0"/>
              <a:t>) , 16,18,31,39,45,56,58 </a:t>
            </a:r>
            <a:r>
              <a:rPr lang="en-US" dirty="0" err="1"/>
              <a:t>yuksek</a:t>
            </a:r>
            <a:r>
              <a:rPr lang="en-US" dirty="0"/>
              <a:t>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tiplerdir</a:t>
            </a:r>
            <a:r>
              <a:rPr lang="en-US" dirty="0"/>
              <a:t>.(% 50 tip 16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)</a:t>
            </a:r>
          </a:p>
          <a:p>
            <a:r>
              <a:rPr lang="en-US" dirty="0"/>
              <a:t>Vulva, </a:t>
            </a:r>
            <a:r>
              <a:rPr lang="en-US" dirty="0" err="1"/>
              <a:t>vajen</a:t>
            </a:r>
            <a:r>
              <a:rPr lang="en-US" dirty="0"/>
              <a:t>, anal, </a:t>
            </a:r>
            <a:r>
              <a:rPr lang="en-US" dirty="0" err="1"/>
              <a:t>larenks</a:t>
            </a:r>
            <a:r>
              <a:rPr lang="en-US" dirty="0"/>
              <a:t>, </a:t>
            </a:r>
            <a:r>
              <a:rPr lang="en-US" dirty="0" err="1"/>
              <a:t>akciğer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acisindan</a:t>
            </a:r>
            <a:r>
              <a:rPr lang="en-US" dirty="0"/>
              <a:t> </a:t>
            </a:r>
            <a:r>
              <a:rPr lang="en-US" dirty="0" err="1"/>
              <a:t>taranma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50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Serviks</a:t>
            </a:r>
            <a:r>
              <a:rPr lang="en-US" b="1" dirty="0"/>
              <a:t> </a:t>
            </a:r>
            <a:r>
              <a:rPr lang="en-US" b="1" dirty="0" err="1"/>
              <a:t>kanseri</a:t>
            </a:r>
            <a:r>
              <a:rPr lang="en-US" b="1" dirty="0"/>
              <a:t> </a:t>
            </a:r>
            <a:r>
              <a:rPr lang="en-US" b="1" dirty="0" err="1"/>
              <a:t>gelişimi</a:t>
            </a:r>
            <a:r>
              <a:rPr lang="en-US" b="1" dirty="0"/>
              <a:t> </a:t>
            </a:r>
            <a:r>
              <a:rPr lang="en-US" b="1" dirty="0" err="1"/>
              <a:t>için</a:t>
            </a:r>
            <a:r>
              <a:rPr lang="en-US" b="1" dirty="0"/>
              <a:t> risk </a:t>
            </a:r>
            <a:r>
              <a:rPr lang="en-US" b="1" dirty="0" err="1" smtClean="0"/>
              <a:t>fakt</a:t>
            </a:r>
            <a:r>
              <a:rPr lang="en-US" b="1" dirty="0" err="1"/>
              <a:t>ö</a:t>
            </a:r>
            <a:r>
              <a:rPr lang="en-US" b="1" dirty="0" err="1" smtClean="0"/>
              <a:t>rleri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en-US" dirty="0" err="1"/>
              <a:t>Katrana</a:t>
            </a:r>
            <a:r>
              <a:rPr lang="en-US" dirty="0"/>
              <a:t> </a:t>
            </a:r>
            <a:r>
              <a:rPr lang="en-US" dirty="0" err="1"/>
              <a:t>maruziyet</a:t>
            </a:r>
            <a:r>
              <a:rPr lang="en-US" dirty="0"/>
              <a:t> </a:t>
            </a:r>
            <a:r>
              <a:rPr lang="en-US" dirty="0" err="1"/>
              <a:t>Sigara</a:t>
            </a:r>
            <a:r>
              <a:rPr lang="en-US" dirty="0"/>
              <a:t> </a:t>
            </a:r>
            <a:r>
              <a:rPr lang="en-US" dirty="0" err="1"/>
              <a:t>mangal</a:t>
            </a:r>
            <a:r>
              <a:rPr lang="en-US" dirty="0"/>
              <a:t> </a:t>
            </a:r>
            <a:r>
              <a:rPr lang="en-US" dirty="0" err="1" smtClean="0"/>
              <a:t>şömine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CYBH,HPV 16,18, HIV, HSV-2 </a:t>
            </a:r>
          </a:p>
          <a:p>
            <a:r>
              <a:rPr lang="en-US" dirty="0" err="1"/>
              <a:t>Çok</a:t>
            </a:r>
            <a:r>
              <a:rPr lang="en-US" dirty="0"/>
              <a:t> </a:t>
            </a:r>
            <a:r>
              <a:rPr lang="en-US" dirty="0" err="1"/>
              <a:t>esli</a:t>
            </a:r>
            <a:r>
              <a:rPr lang="en-US" dirty="0"/>
              <a:t> </a:t>
            </a:r>
            <a:r>
              <a:rPr lang="en-US" dirty="0" err="1"/>
              <a:t>olma</a:t>
            </a:r>
            <a:r>
              <a:rPr lang="en-US" dirty="0"/>
              <a:t>, </a:t>
            </a:r>
            <a:r>
              <a:rPr lang="en-US" dirty="0" err="1"/>
              <a:t>esinin</a:t>
            </a:r>
            <a:r>
              <a:rPr lang="en-US" dirty="0"/>
              <a:t> </a:t>
            </a:r>
            <a:r>
              <a:rPr lang="en-US" dirty="0" err="1"/>
              <a:t>çok</a:t>
            </a:r>
            <a:r>
              <a:rPr lang="en-US" dirty="0"/>
              <a:t> </a:t>
            </a:r>
            <a:r>
              <a:rPr lang="en-US" dirty="0" err="1"/>
              <a:t>esli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 </a:t>
            </a:r>
            <a:r>
              <a:rPr lang="en-US" dirty="0" err="1"/>
              <a:t>nnetsiz</a:t>
            </a:r>
            <a:r>
              <a:rPr lang="en-US" dirty="0"/>
              <a:t> olması </a:t>
            </a:r>
          </a:p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yasta</a:t>
            </a:r>
            <a:r>
              <a:rPr lang="en-US" dirty="0"/>
              <a:t>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aktiviteye</a:t>
            </a:r>
            <a:r>
              <a:rPr lang="en-US" dirty="0"/>
              <a:t> </a:t>
            </a:r>
            <a:r>
              <a:rPr lang="en-US" dirty="0" err="1"/>
              <a:t>baslama</a:t>
            </a:r>
            <a:r>
              <a:rPr lang="en-US" dirty="0"/>
              <a:t> (&lt;16 </a:t>
            </a:r>
            <a:r>
              <a:rPr lang="en-US" dirty="0" err="1"/>
              <a:t>yas</a:t>
            </a:r>
            <a:r>
              <a:rPr lang="en-US" dirty="0"/>
              <a:t>̧) </a:t>
            </a:r>
          </a:p>
          <a:p>
            <a:r>
              <a:rPr lang="en-US" dirty="0" err="1"/>
              <a:t>Stres</a:t>
            </a:r>
            <a:r>
              <a:rPr lang="en-US" dirty="0"/>
              <a:t>, steroid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err="1" smtClean="0"/>
              <a:t>mü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zayıflatan</a:t>
            </a:r>
            <a:r>
              <a:rPr lang="en-US" dirty="0"/>
              <a:t> </a:t>
            </a:r>
            <a:r>
              <a:rPr lang="en-US" dirty="0" err="1"/>
              <a:t>durumlar</a:t>
            </a:r>
            <a:r>
              <a:rPr lang="en-US" dirty="0"/>
              <a:t> </a:t>
            </a:r>
          </a:p>
          <a:p>
            <a:r>
              <a:rPr lang="en-US" dirty="0"/>
              <a:t>Vitamin C, A, beta </a:t>
            </a:r>
            <a:r>
              <a:rPr lang="en-US" dirty="0" err="1"/>
              <a:t>karoten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folat</a:t>
            </a:r>
            <a:r>
              <a:rPr lang="en-US" dirty="0"/>
              <a:t> </a:t>
            </a:r>
            <a:r>
              <a:rPr lang="en-US" dirty="0" err="1"/>
              <a:t>eksikliği</a:t>
            </a:r>
            <a:r>
              <a:rPr lang="en-US" dirty="0"/>
              <a:t> </a:t>
            </a:r>
          </a:p>
          <a:p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/>
              <a:t>sosyoekonomik</a:t>
            </a:r>
            <a:r>
              <a:rPr lang="en-US" dirty="0"/>
              <a:t> </a:t>
            </a:r>
            <a:r>
              <a:rPr lang="en-US" dirty="0" err="1" smtClean="0"/>
              <a:t>düzey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siyah</a:t>
            </a:r>
            <a:r>
              <a:rPr lang="en-US" dirty="0"/>
              <a:t> ırk </a:t>
            </a:r>
          </a:p>
          <a:p>
            <a:r>
              <a:rPr lang="en-US" dirty="0" err="1" smtClean="0"/>
              <a:t>Kötü</a:t>
            </a:r>
            <a:r>
              <a:rPr lang="en-US" dirty="0" smtClean="0"/>
              <a:t>  </a:t>
            </a:r>
            <a:r>
              <a:rPr lang="en-US" dirty="0" err="1"/>
              <a:t>hijyen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3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HASTALIKTAN  </a:t>
            </a:r>
            <a:r>
              <a:rPr lang="en-US" b="1" dirty="0" err="1"/>
              <a:t>Birincil</a:t>
            </a:r>
            <a:r>
              <a:rPr lang="en-US" b="1" dirty="0"/>
              <a:t> </a:t>
            </a:r>
            <a:r>
              <a:rPr lang="en-US" b="1" dirty="0" err="1"/>
              <a:t>koruma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yaşam</a:t>
            </a:r>
            <a:r>
              <a:rPr lang="en-US" dirty="0"/>
              <a:t>,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eşlilik</a:t>
            </a:r>
            <a:r>
              <a:rPr lang="en-US" dirty="0"/>
              <a:t>, </a:t>
            </a:r>
            <a:r>
              <a:rPr lang="en-US" dirty="0" err="1"/>
              <a:t>kondom</a:t>
            </a:r>
            <a:r>
              <a:rPr lang="en-US" dirty="0"/>
              <a:t> </a:t>
            </a:r>
          </a:p>
          <a:p>
            <a:r>
              <a:rPr lang="en-US" dirty="0" err="1"/>
              <a:t>Sigarayla</a:t>
            </a:r>
            <a:r>
              <a:rPr lang="en-US" dirty="0"/>
              <a:t> </a:t>
            </a:r>
            <a:r>
              <a:rPr lang="en-US" dirty="0" err="1" smtClean="0"/>
              <a:t>mücadele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Sağlık </a:t>
            </a:r>
            <a:r>
              <a:rPr lang="en-US" dirty="0" err="1"/>
              <a:t>yaşam</a:t>
            </a:r>
            <a:r>
              <a:rPr lang="en-US" dirty="0"/>
              <a:t> </a:t>
            </a:r>
            <a:r>
              <a:rPr lang="en-US" dirty="0" err="1"/>
              <a:t>tarzı</a:t>
            </a:r>
            <a:r>
              <a:rPr lang="en-US" dirty="0"/>
              <a:t>, </a:t>
            </a:r>
            <a:r>
              <a:rPr lang="en-US" dirty="0" err="1"/>
              <a:t>dengeli</a:t>
            </a:r>
            <a:r>
              <a:rPr lang="en-US" dirty="0"/>
              <a:t> </a:t>
            </a:r>
            <a:r>
              <a:rPr lang="en-US" dirty="0" err="1"/>
              <a:t>beslenme</a:t>
            </a:r>
            <a:r>
              <a:rPr lang="en-US" dirty="0"/>
              <a:t> </a:t>
            </a:r>
          </a:p>
          <a:p>
            <a:r>
              <a:rPr lang="en-US" dirty="0" err="1" smtClean="0"/>
              <a:t>Sünnetin</a:t>
            </a:r>
            <a:r>
              <a:rPr lang="en-US" dirty="0" smtClean="0"/>
              <a:t> </a:t>
            </a:r>
            <a:r>
              <a:rPr lang="en-US" dirty="0" err="1"/>
              <a:t>yaygınlaştırılması</a:t>
            </a:r>
            <a:r>
              <a:rPr lang="en-US" dirty="0"/>
              <a:t> </a:t>
            </a:r>
          </a:p>
          <a:p>
            <a:r>
              <a:rPr lang="en-US" dirty="0" err="1"/>
              <a:t>Preinvazif</a:t>
            </a:r>
            <a:r>
              <a:rPr lang="en-US" dirty="0"/>
              <a:t> </a:t>
            </a:r>
            <a:r>
              <a:rPr lang="en-US" dirty="0" err="1"/>
              <a:t>değişikliklerde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</a:p>
          <a:p>
            <a:r>
              <a:rPr lang="en-US" dirty="0" err="1"/>
              <a:t>Ülkede</a:t>
            </a:r>
            <a:r>
              <a:rPr lang="en-US" dirty="0"/>
              <a:t> </a:t>
            </a:r>
            <a:r>
              <a:rPr lang="en-US" dirty="0" err="1" smtClean="0"/>
              <a:t>görü</a:t>
            </a:r>
            <a:r>
              <a:rPr lang="en-US" dirty="0" smtClean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suşlara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 smtClean="0"/>
              <a:t>uygunIHPV</a:t>
            </a:r>
            <a:r>
              <a:rPr lang="en-US" dirty="0" smtClean="0"/>
              <a:t> </a:t>
            </a:r>
            <a:r>
              <a:rPr lang="en-US" dirty="0" err="1"/>
              <a:t>asısı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69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Serviks</a:t>
            </a:r>
            <a:r>
              <a:rPr lang="tr-TR" dirty="0"/>
              <a:t> kanseri meme kanserinden sonra dünyada 2. sırada gelmektedir.</a:t>
            </a:r>
          </a:p>
          <a:p>
            <a:r>
              <a:rPr lang="tr-TR" dirty="0"/>
              <a:t>Yılda </a:t>
            </a:r>
            <a:r>
              <a:rPr lang="tr-TR" dirty="0" smtClean="0"/>
              <a:t>500.</a:t>
            </a:r>
            <a:r>
              <a:rPr lang="tr-TR" dirty="0" smtClean="0"/>
              <a:t>000 </a:t>
            </a:r>
            <a:r>
              <a:rPr lang="tr-TR" dirty="0"/>
              <a:t>hasta yeni tanı almakta ve </a:t>
            </a:r>
            <a:r>
              <a:rPr lang="tr-TR" dirty="0" err="1"/>
              <a:t>serviks</a:t>
            </a:r>
            <a:r>
              <a:rPr lang="tr-TR" dirty="0"/>
              <a:t> kanseri nedeni ile </a:t>
            </a:r>
            <a:r>
              <a:rPr lang="tr-TR" dirty="0" smtClean="0"/>
              <a:t>274.000 </a:t>
            </a:r>
            <a:r>
              <a:rPr lang="tr-TR" dirty="0"/>
              <a:t>kadın hayatını kaybetmektedir. (</a:t>
            </a:r>
            <a:r>
              <a:rPr lang="tr-TR" dirty="0" err="1"/>
              <a:t>Parkin</a:t>
            </a:r>
            <a:r>
              <a:rPr lang="tr-TR" dirty="0"/>
              <a:t> ve ark. 2005)</a:t>
            </a:r>
          </a:p>
          <a:p>
            <a:r>
              <a:rPr lang="tr-TR" dirty="0" err="1"/>
              <a:t>Kirgizistan</a:t>
            </a:r>
            <a:r>
              <a:rPr lang="tr-TR" dirty="0"/>
              <a:t> ve TC benzer </a:t>
            </a:r>
            <a:r>
              <a:rPr lang="tr-TR" dirty="0" smtClean="0"/>
              <a:t>oranda </a:t>
            </a:r>
            <a:r>
              <a:rPr lang="tr-TR" dirty="0"/>
              <a:t>100.ooo de &lt;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11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AŞILAR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Amaci</a:t>
            </a:r>
            <a:endParaRPr lang="en-US" dirty="0"/>
          </a:p>
          <a:p>
            <a:r>
              <a:rPr lang="en-US" dirty="0" err="1"/>
              <a:t>Reziduel</a:t>
            </a:r>
            <a:r>
              <a:rPr lang="en-US" dirty="0"/>
              <a:t> malign </a:t>
            </a:r>
            <a:r>
              <a:rPr lang="en-US" dirty="0" err="1"/>
              <a:t>hucrelerin</a:t>
            </a:r>
            <a:r>
              <a:rPr lang="en-US" dirty="0"/>
              <a:t> </a:t>
            </a:r>
            <a:r>
              <a:rPr lang="en-US" dirty="0" err="1"/>
              <a:t>eradikasyonu</a:t>
            </a:r>
            <a:endParaRPr lang="en-US" dirty="0"/>
          </a:p>
          <a:p>
            <a:r>
              <a:rPr lang="en-US" dirty="0"/>
              <a:t>HGSIL LGSIL IN ILERLEMESINI ENGELLEMEK.</a:t>
            </a:r>
          </a:p>
          <a:p>
            <a:r>
              <a:rPr lang="en-US" dirty="0" err="1"/>
              <a:t>Enfekte</a:t>
            </a:r>
            <a:r>
              <a:rPr lang="en-US" dirty="0"/>
              <a:t> </a:t>
            </a:r>
            <a:r>
              <a:rPr lang="en-US" dirty="0" err="1"/>
              <a:t>hucre</a:t>
            </a:r>
            <a:r>
              <a:rPr lang="en-US" dirty="0"/>
              <a:t> </a:t>
            </a:r>
            <a:r>
              <a:rPr lang="en-US" dirty="0" err="1"/>
              <a:t>eradikasyonu</a:t>
            </a:r>
            <a:r>
              <a:rPr lang="en-US" dirty="0"/>
              <a:t>(HPV </a:t>
            </a:r>
            <a:r>
              <a:rPr lang="en-US" dirty="0" err="1"/>
              <a:t>ile</a:t>
            </a:r>
            <a:r>
              <a:rPr lang="en-US" dirty="0"/>
              <a:t>)</a:t>
            </a:r>
          </a:p>
          <a:p>
            <a:r>
              <a:rPr lang="en-US" dirty="0"/>
              <a:t>Genital sigil </a:t>
            </a:r>
            <a:r>
              <a:rPr lang="en-US" dirty="0" err="1"/>
              <a:t>eradikasyonu</a:t>
            </a:r>
            <a:endParaRPr lang="en-US" dirty="0"/>
          </a:p>
          <a:p>
            <a:r>
              <a:rPr lang="en-US" dirty="0" smtClean="0"/>
              <a:t>HPV </a:t>
            </a:r>
            <a:r>
              <a:rPr lang="en-US" dirty="0"/>
              <a:t>16 viral </a:t>
            </a:r>
            <a:r>
              <a:rPr lang="en-US" dirty="0" err="1"/>
              <a:t>yukunu</a:t>
            </a:r>
            <a:r>
              <a:rPr lang="en-US" dirty="0"/>
              <a:t> </a:t>
            </a:r>
            <a:r>
              <a:rPr lang="en-US" dirty="0" err="1"/>
              <a:t>azaltmak</a:t>
            </a:r>
            <a:endParaRPr lang="en-US" dirty="0"/>
          </a:p>
          <a:p>
            <a:r>
              <a:rPr lang="en-US" dirty="0" err="1"/>
              <a:t>Protokol</a:t>
            </a:r>
            <a:r>
              <a:rPr lang="en-US" dirty="0"/>
              <a:t> 0,2, 6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yapilmasi</a:t>
            </a:r>
            <a:endParaRPr lang="en-US" dirty="0"/>
          </a:p>
          <a:p>
            <a:r>
              <a:rPr lang="en-US" dirty="0" smtClean="0"/>
              <a:t> 2 </a:t>
            </a:r>
            <a:r>
              <a:rPr lang="en-US" dirty="0" err="1"/>
              <a:t>ve</a:t>
            </a:r>
            <a:r>
              <a:rPr lang="en-US" dirty="0"/>
              <a:t> 4 </a:t>
            </a:r>
            <a:r>
              <a:rPr lang="en-US" dirty="0" err="1" smtClean="0"/>
              <a:t>lu</a:t>
            </a:r>
            <a:r>
              <a:rPr lang="en-US" dirty="0" smtClean="0"/>
              <a:t>, 9 </a:t>
            </a:r>
            <a:r>
              <a:rPr lang="en-US" dirty="0" err="1" smtClean="0"/>
              <a:t>lu</a:t>
            </a:r>
            <a:r>
              <a:rPr lang="en-US" dirty="0" smtClean="0"/>
              <a:t> </a:t>
            </a:r>
            <a:r>
              <a:rPr lang="en-US" dirty="0" err="1"/>
              <a:t>asi</a:t>
            </a:r>
            <a:r>
              <a:rPr lang="en-US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3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Taramayı</a:t>
            </a:r>
            <a:r>
              <a:rPr lang="en-US" dirty="0" smtClean="0"/>
              <a:t> ne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yapalım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21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3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 smtClean="0"/>
              <a:t>cinsel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ilk </a:t>
            </a:r>
            <a:r>
              <a:rPr lang="en-US" dirty="0" err="1" smtClean="0"/>
              <a:t>ilişkiden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3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geçince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başlayabilir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r>
              <a:rPr lang="en-US" dirty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kanserde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genler</a:t>
            </a:r>
            <a:r>
              <a:rPr lang="en-US" dirty="0" smtClean="0"/>
              <a:t> de </a:t>
            </a:r>
            <a:r>
              <a:rPr lang="en-US" dirty="0" err="1" smtClean="0"/>
              <a:t>ikiye</a:t>
            </a:r>
            <a:r>
              <a:rPr lang="en-US" dirty="0" smtClean="0"/>
              <a:t> </a:t>
            </a:r>
            <a:r>
              <a:rPr lang="en-US" dirty="0" err="1" smtClean="0"/>
              <a:t>ayrılır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Onkogenler-kanser</a:t>
            </a:r>
            <a:r>
              <a:rPr lang="en-US" dirty="0" smtClean="0"/>
              <a:t> </a:t>
            </a:r>
            <a:r>
              <a:rPr lang="en-US" dirty="0" err="1" smtClean="0"/>
              <a:t>yapıcılar</a:t>
            </a:r>
            <a:endParaRPr lang="en-US" dirty="0" smtClean="0"/>
          </a:p>
          <a:p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baskılayıcı</a:t>
            </a:r>
            <a:r>
              <a:rPr lang="en-US" dirty="0" smtClean="0"/>
              <a:t>  </a:t>
            </a:r>
            <a:r>
              <a:rPr lang="en-US" dirty="0" err="1" smtClean="0"/>
              <a:t>genler-tümörü</a:t>
            </a:r>
            <a:r>
              <a:rPr lang="en-US" dirty="0" smtClean="0"/>
              <a:t> </a:t>
            </a:r>
            <a:r>
              <a:rPr lang="en-US" dirty="0" err="1" smtClean="0"/>
              <a:t>önleyenler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43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yapılacak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Rahim </a:t>
            </a:r>
            <a:r>
              <a:rPr lang="en-US" dirty="0" err="1" smtClean="0"/>
              <a:t>ağzından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alınacak</a:t>
            </a:r>
            <a:endParaRPr lang="en-US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cama</a:t>
            </a:r>
            <a:r>
              <a:rPr lang="en-US" dirty="0" smtClean="0"/>
              <a:t> </a:t>
            </a:r>
            <a:r>
              <a:rPr lang="en-US" dirty="0" err="1" smtClean="0"/>
              <a:t>yayılacak</a:t>
            </a:r>
            <a:endParaRPr lang="en-US" dirty="0" smtClean="0"/>
          </a:p>
          <a:p>
            <a:r>
              <a:rPr lang="en-US" dirty="0" err="1" smtClean="0"/>
              <a:t>Patoloji</a:t>
            </a:r>
            <a:r>
              <a:rPr lang="en-US" dirty="0" smtClean="0"/>
              <a:t> </a:t>
            </a:r>
            <a:r>
              <a:rPr lang="en-US" dirty="0" err="1" smtClean="0"/>
              <a:t>uzmanı</a:t>
            </a:r>
            <a:r>
              <a:rPr lang="en-US" dirty="0" smtClean="0"/>
              <a:t> </a:t>
            </a:r>
            <a:r>
              <a:rPr lang="en-US" dirty="0" err="1" smtClean="0"/>
              <a:t>bakacak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55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Patoloji</a:t>
            </a:r>
            <a:r>
              <a:rPr lang="en-US" dirty="0" smtClean="0"/>
              <a:t> </a:t>
            </a:r>
            <a:r>
              <a:rPr lang="en-US" dirty="0" err="1" smtClean="0"/>
              <a:t>uzmanı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endParaRPr lang="en-US" dirty="0" smtClean="0"/>
          </a:p>
          <a:p>
            <a:r>
              <a:rPr lang="en-US" dirty="0" err="1" smtClean="0"/>
              <a:t>Eğitimli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teknisyen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normal </a:t>
            </a:r>
            <a:r>
              <a:rPr lang="en-US" dirty="0" err="1" smtClean="0"/>
              <a:t>olanlar</a:t>
            </a:r>
            <a:r>
              <a:rPr lang="en-US" dirty="0" smtClean="0"/>
              <a:t> </a:t>
            </a:r>
            <a:r>
              <a:rPr lang="en-US" dirty="0" err="1" smtClean="0"/>
              <a:t>ayrılıp</a:t>
            </a:r>
            <a:r>
              <a:rPr lang="en-US" dirty="0" smtClean="0"/>
              <a:t> </a:t>
            </a:r>
            <a:r>
              <a:rPr lang="en-US" dirty="0" err="1" smtClean="0"/>
              <a:t>şüpheli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 </a:t>
            </a:r>
            <a:r>
              <a:rPr lang="en-US" dirty="0" err="1" smtClean="0"/>
              <a:t>kargo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merkezde</a:t>
            </a:r>
            <a:r>
              <a:rPr lang="en-US" dirty="0" smtClean="0"/>
              <a:t> </a:t>
            </a:r>
            <a:r>
              <a:rPr lang="en-US" dirty="0" err="1" smtClean="0"/>
              <a:t>toplanıp</a:t>
            </a:r>
            <a:r>
              <a:rPr lang="en-US" dirty="0" smtClean="0"/>
              <a:t> </a:t>
            </a:r>
            <a:r>
              <a:rPr lang="en-US" dirty="0" err="1" smtClean="0"/>
              <a:t>bakılabilir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88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Vajen</a:t>
            </a:r>
            <a:r>
              <a:rPr lang="en-US" dirty="0"/>
              <a:t>-Vulva </a:t>
            </a:r>
            <a:r>
              <a:rPr lang="en-US" dirty="0" err="1" smtClean="0"/>
              <a:t>kanseri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Vajen</a:t>
            </a:r>
            <a:r>
              <a:rPr lang="en-US" dirty="0"/>
              <a:t>-Vulva </a:t>
            </a:r>
            <a:r>
              <a:rPr lang="en-US" dirty="0" err="1"/>
              <a:t>kanserinin</a:t>
            </a:r>
            <a:r>
              <a:rPr lang="en-US" dirty="0"/>
              <a:t> de </a:t>
            </a:r>
            <a:r>
              <a:rPr lang="en-US" dirty="0" err="1"/>
              <a:t>ailesel</a:t>
            </a:r>
            <a:r>
              <a:rPr lang="en-US" dirty="0"/>
              <a:t> </a:t>
            </a:r>
            <a:r>
              <a:rPr lang="en-US" dirty="0" err="1"/>
              <a:t>geçişi</a:t>
            </a:r>
            <a:r>
              <a:rPr lang="en-US" dirty="0"/>
              <a:t> </a:t>
            </a:r>
            <a:r>
              <a:rPr lang="en-US" dirty="0" err="1"/>
              <a:t>yok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Oldukça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rastlanıyor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19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Meme </a:t>
            </a:r>
            <a:r>
              <a:rPr lang="en-US" dirty="0" err="1" smtClean="0">
                <a:solidFill>
                  <a:srgbClr val="FF0000"/>
                </a:solidFill>
              </a:rPr>
              <a:t>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Kadınlarda</a:t>
            </a:r>
            <a:r>
              <a:rPr lang="en-US" dirty="0" smtClean="0"/>
              <a:t> </a:t>
            </a:r>
            <a:r>
              <a:rPr lang="en-US" dirty="0" err="1" smtClean="0"/>
              <a:t>dünyada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rastlanan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:</a:t>
            </a:r>
          </a:p>
          <a:p>
            <a:r>
              <a:rPr lang="en-US" dirty="0"/>
              <a:t>Her 7-9 </a:t>
            </a:r>
            <a:r>
              <a:rPr lang="en-US" dirty="0" err="1"/>
              <a:t>kadında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görülüyor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İngiltere’de 250-300.ooo /</a:t>
            </a:r>
            <a:r>
              <a:rPr lang="en-US" dirty="0" err="1" smtClean="0"/>
              <a:t>yıl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Dünyada</a:t>
            </a:r>
            <a:r>
              <a:rPr lang="en-US" dirty="0" smtClean="0"/>
              <a:t> her </a:t>
            </a:r>
            <a:r>
              <a:rPr lang="en-US" dirty="0" err="1" smtClean="0"/>
              <a:t>yıl</a:t>
            </a:r>
            <a:r>
              <a:rPr lang="en-US" dirty="0" smtClean="0"/>
              <a:t> 1-1.5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kadında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çıkıyor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yaşta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teshiş</a:t>
            </a:r>
            <a:r>
              <a:rPr lang="en-US" dirty="0" smtClean="0"/>
              <a:t>,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ö</a:t>
            </a:r>
            <a:r>
              <a:rPr lang="en-US" dirty="0" err="1" smtClean="0"/>
              <a:t>lümler</a:t>
            </a:r>
            <a:r>
              <a:rPr lang="en-US" dirty="0" smtClean="0"/>
              <a:t> </a:t>
            </a:r>
            <a:r>
              <a:rPr lang="en-US" dirty="0" err="1" smtClean="0"/>
              <a:t>azalmakta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296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Gelişmekte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ülkelerde</a:t>
            </a:r>
            <a:r>
              <a:rPr lang="en-US" dirty="0" smtClean="0"/>
              <a:t> 5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kalma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%  50</a:t>
            </a:r>
          </a:p>
          <a:p>
            <a:endParaRPr lang="en-US" dirty="0"/>
          </a:p>
          <a:p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ülkelerde</a:t>
            </a:r>
            <a:r>
              <a:rPr lang="en-US" dirty="0" smtClean="0"/>
              <a:t> 5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kalma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% 80-85</a:t>
            </a:r>
          </a:p>
          <a:p>
            <a:endParaRPr lang="en-US" dirty="0"/>
          </a:p>
          <a:p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4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TARAMA</a:t>
            </a:r>
          </a:p>
          <a:p>
            <a:endParaRPr lang="en-US" dirty="0"/>
          </a:p>
          <a:p>
            <a:r>
              <a:rPr lang="en-US" dirty="0" err="1" smtClean="0"/>
              <a:t>Dünyada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taranan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kaç</a:t>
            </a:r>
            <a:r>
              <a:rPr lang="en-US" dirty="0" smtClean="0"/>
              <a:t> </a:t>
            </a:r>
            <a:r>
              <a:rPr lang="en-US" dirty="0" err="1" smtClean="0"/>
              <a:t>hastalıktan</a:t>
            </a:r>
            <a:r>
              <a:rPr lang="en-US" dirty="0" smtClean="0"/>
              <a:t> </a:t>
            </a:r>
            <a:r>
              <a:rPr lang="en-US" dirty="0" err="1" smtClean="0"/>
              <a:t>birisi</a:t>
            </a:r>
            <a:endParaRPr lang="en-US" dirty="0" smtClean="0"/>
          </a:p>
          <a:p>
            <a:r>
              <a:rPr lang="en-US" dirty="0" smtClean="0"/>
              <a:t>(meme/ </a:t>
            </a:r>
            <a:r>
              <a:rPr lang="en-US" dirty="0" err="1" smtClean="0"/>
              <a:t>rahim</a:t>
            </a:r>
            <a:r>
              <a:rPr lang="en-US" dirty="0" smtClean="0"/>
              <a:t> </a:t>
            </a:r>
            <a:r>
              <a:rPr lang="en-US" dirty="0" err="1" smtClean="0"/>
              <a:t>ağzı</a:t>
            </a:r>
            <a:r>
              <a:rPr lang="en-US" dirty="0" smtClean="0"/>
              <a:t>/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barsak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20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MEME KANSERİ TARAMA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Meme </a:t>
            </a:r>
            <a:r>
              <a:rPr lang="en-US" dirty="0" err="1" smtClean="0">
                <a:solidFill>
                  <a:srgbClr val="FF0000"/>
                </a:solidFill>
              </a:rPr>
              <a:t>Filmi-mammografi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Gerekirse</a:t>
            </a:r>
            <a:r>
              <a:rPr lang="en-US" dirty="0" smtClean="0"/>
              <a:t> meme </a:t>
            </a:r>
            <a:r>
              <a:rPr lang="en-US" dirty="0" err="1" smtClean="0"/>
              <a:t>ultrasonu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kendine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77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Angelina Jolie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Angelina Jolie - Vikiped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36" r="-102836"/>
          <a:stretch>
            <a:fillRect/>
          </a:stretch>
        </p:blipFill>
        <p:spPr>
          <a:xfrm>
            <a:off x="1479973" y="2218267"/>
            <a:ext cx="5855619" cy="3405612"/>
          </a:xfrm>
        </p:spPr>
      </p:pic>
    </p:spTree>
    <p:extLst>
      <p:ext uri="{BB962C8B-B14F-4D97-AF65-F5344CB8AC3E}">
        <p14:creationId xmlns:p14="http://schemas.microsoft.com/office/powerpoint/2010/main" val="708788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40-45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yılda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bir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tavsiye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riske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kadınlar</a:t>
            </a:r>
            <a:r>
              <a:rPr lang="en-US" dirty="0" smtClean="0"/>
              <a:t>: 45-55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yılda</a:t>
            </a:r>
            <a:r>
              <a:rPr lang="en-US" dirty="0" smtClean="0"/>
              <a:t> 1-kesin</a:t>
            </a:r>
          </a:p>
          <a:p>
            <a:r>
              <a:rPr lang="en-US" dirty="0" smtClean="0"/>
              <a:t>55 </a:t>
            </a:r>
            <a:r>
              <a:rPr lang="en-US" dirty="0" err="1"/>
              <a:t>ü</a:t>
            </a:r>
            <a:r>
              <a:rPr lang="en-US" dirty="0" err="1" smtClean="0"/>
              <a:t>zeri</a:t>
            </a:r>
            <a:r>
              <a:rPr lang="en-US" dirty="0" smtClean="0"/>
              <a:t> </a:t>
            </a:r>
            <a:r>
              <a:rPr lang="en-US" dirty="0" err="1" smtClean="0"/>
              <a:t>kadınlar</a:t>
            </a:r>
            <a:r>
              <a:rPr lang="en-US" dirty="0" smtClean="0"/>
              <a:t> 2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ile-kesin</a:t>
            </a:r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 err="1" smtClean="0"/>
              <a:t>aslında</a:t>
            </a:r>
            <a:r>
              <a:rPr lang="en-US" dirty="0" smtClean="0"/>
              <a:t> 25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 smtClean="0"/>
              <a:t>itibaren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. 80 </a:t>
            </a:r>
            <a:r>
              <a:rPr lang="en-US" dirty="0" err="1" smtClean="0"/>
              <a:t>yaşına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7725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Tetkikler</a:t>
            </a:r>
            <a:r>
              <a:rPr lang="en-US" dirty="0" smtClean="0"/>
              <a:t> hem </a:t>
            </a:r>
            <a:r>
              <a:rPr lang="en-US" dirty="0" err="1" smtClean="0"/>
              <a:t>gerekli</a:t>
            </a:r>
            <a:r>
              <a:rPr lang="en-US" dirty="0" smtClean="0"/>
              <a:t> hem </a:t>
            </a:r>
            <a:r>
              <a:rPr lang="en-US" dirty="0" err="1" smtClean="0"/>
              <a:t>sıkıntılı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dirty="0" err="1" smtClean="0"/>
              <a:t>Ağrılı</a:t>
            </a:r>
            <a:r>
              <a:rPr lang="en-US" dirty="0" smtClean="0"/>
              <a:t>/ </a:t>
            </a:r>
            <a:r>
              <a:rPr lang="en-US" dirty="0" err="1" smtClean="0"/>
              <a:t>baskılı</a:t>
            </a:r>
            <a:endParaRPr lang="en-US" dirty="0" smtClean="0"/>
          </a:p>
          <a:p>
            <a:r>
              <a:rPr lang="en-US" dirty="0" err="1" smtClean="0"/>
              <a:t>Bazen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dirty="0" smtClean="0"/>
              <a:t> </a:t>
            </a:r>
            <a:r>
              <a:rPr lang="en-US" dirty="0" err="1" smtClean="0"/>
              <a:t>endişeye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açabilir</a:t>
            </a:r>
            <a:r>
              <a:rPr lang="en-US" dirty="0" smtClean="0"/>
              <a:t>.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sonuçda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amaç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teshiş</a:t>
            </a:r>
            <a:endParaRPr lang="en-US" dirty="0" smtClean="0"/>
          </a:p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endParaRPr lang="en-US" dirty="0" smtClean="0"/>
          </a:p>
          <a:p>
            <a:r>
              <a:rPr lang="en-US" dirty="0" err="1" smtClean="0"/>
              <a:t>Ölüm</a:t>
            </a:r>
            <a:r>
              <a:rPr lang="en-US" dirty="0" smtClean="0"/>
              <a:t>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oranını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endParaRPr lang="en-US" dirty="0" smtClean="0"/>
          </a:p>
          <a:p>
            <a:r>
              <a:rPr lang="en-US" dirty="0" err="1" smtClean="0"/>
              <a:t>Maliyeti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3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Onkogenler</a:t>
            </a:r>
            <a:r>
              <a:rPr lang="en-US" dirty="0"/>
              <a:t>: </a:t>
            </a:r>
            <a:r>
              <a:rPr lang="en-US" dirty="0" err="1"/>
              <a:t>Hücreyi</a:t>
            </a:r>
            <a:r>
              <a:rPr lang="en-US" dirty="0"/>
              <a:t> </a:t>
            </a:r>
            <a:r>
              <a:rPr lang="en-US" dirty="0" err="1"/>
              <a:t>büyüten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 smtClean="0"/>
              <a:t>farklılaştıran</a:t>
            </a:r>
            <a:r>
              <a:rPr lang="en-US" dirty="0" smtClean="0"/>
              <a:t> </a:t>
            </a:r>
            <a:r>
              <a:rPr lang="en-US" dirty="0" err="1"/>
              <a:t>genlerde</a:t>
            </a:r>
            <a:r>
              <a:rPr lang="en-US" dirty="0"/>
              <a:t> </a:t>
            </a:r>
            <a:r>
              <a:rPr lang="en-US" dirty="0" err="1"/>
              <a:t>bozukluk</a:t>
            </a:r>
            <a:r>
              <a:rPr lang="en-US" dirty="0"/>
              <a:t> </a:t>
            </a:r>
            <a:r>
              <a:rPr lang="en-US" dirty="0" err="1" smtClean="0"/>
              <a:t>yaparlar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Baskılayıcı-önleyen</a:t>
            </a:r>
            <a:r>
              <a:rPr lang="en-US" dirty="0" smtClean="0"/>
              <a:t> </a:t>
            </a:r>
            <a:r>
              <a:rPr lang="en-US" dirty="0" err="1" smtClean="0"/>
              <a:t>genler</a:t>
            </a:r>
            <a:r>
              <a:rPr lang="en-US" dirty="0" smtClean="0"/>
              <a:t>: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bozuk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yapıların</a:t>
            </a:r>
            <a:r>
              <a:rPr lang="en-US" dirty="0" smtClean="0"/>
              <a:t> </a:t>
            </a:r>
            <a:r>
              <a:rPr lang="en-US" dirty="0" err="1" smtClean="0"/>
              <a:t>baskılanmasını</a:t>
            </a:r>
            <a:r>
              <a:rPr lang="en-US" dirty="0" smtClean="0"/>
              <a:t> </a:t>
            </a:r>
            <a:r>
              <a:rPr lang="en-US" dirty="0" err="1" smtClean="0"/>
              <a:t>sağlayarak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 err="1" smtClean="0"/>
              <a:t>bilinen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yapısına</a:t>
            </a:r>
            <a:r>
              <a:rPr lang="en-US" dirty="0" smtClean="0"/>
              <a:t> </a:t>
            </a:r>
            <a:r>
              <a:rPr lang="en-US" dirty="0" err="1" smtClean="0"/>
              <a:t>dönmesini</a:t>
            </a:r>
            <a:r>
              <a:rPr lang="en-US" dirty="0" smtClean="0"/>
              <a:t> </a:t>
            </a:r>
            <a:r>
              <a:rPr lang="en-US" dirty="0" err="1" smtClean="0"/>
              <a:t>engellerler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3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TÜRKİYE’DE NASIL TARANIYOR: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40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her </a:t>
            </a:r>
            <a:r>
              <a:rPr lang="en-US" dirty="0" err="1" smtClean="0"/>
              <a:t>kadın</a:t>
            </a:r>
            <a:r>
              <a:rPr lang="en-US" dirty="0" smtClean="0"/>
              <a:t> 2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Parası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/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güvencesi</a:t>
            </a:r>
            <a:r>
              <a:rPr lang="en-US" dirty="0" smtClean="0"/>
              <a:t> </a:t>
            </a:r>
            <a:r>
              <a:rPr lang="en-US" dirty="0" err="1" smtClean="0"/>
              <a:t>olmayanları</a:t>
            </a:r>
            <a:r>
              <a:rPr lang="en-US" dirty="0" smtClean="0"/>
              <a:t> </a:t>
            </a:r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almadan</a:t>
            </a:r>
            <a:r>
              <a:rPr lang="en-US" dirty="0" smtClean="0"/>
              <a:t> </a:t>
            </a:r>
            <a:r>
              <a:rPr lang="en-US" dirty="0" err="1" smtClean="0"/>
              <a:t>tarıyor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02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BARSAK KANSERI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/>
              <a:t>Ideal </a:t>
            </a:r>
            <a:r>
              <a:rPr lang="en-US" dirty="0" err="1"/>
              <a:t>yöntem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“</a:t>
            </a:r>
            <a:r>
              <a:rPr lang="en-US" dirty="0" err="1"/>
              <a:t>gaitada</a:t>
            </a:r>
            <a:r>
              <a:rPr lang="en-US" dirty="0"/>
              <a:t> </a:t>
            </a:r>
            <a:r>
              <a:rPr lang="en-US" dirty="0" err="1"/>
              <a:t>gizli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= GGK)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gerektiğinde</a:t>
            </a:r>
            <a:r>
              <a:rPr lang="en-US" dirty="0" smtClean="0"/>
              <a:t> </a:t>
            </a:r>
            <a:r>
              <a:rPr lang="en-US" dirty="0" err="1"/>
              <a:t>kolonoskopidir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erkek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kadınlar</a:t>
            </a:r>
            <a:r>
              <a:rPr lang="en-US" dirty="0"/>
              <a:t> </a:t>
            </a:r>
            <a:r>
              <a:rPr lang="en-US" dirty="0" smtClean="0"/>
              <a:t>50</a:t>
            </a:r>
            <a:r>
              <a:rPr lang="en-US" dirty="0"/>
              <a:t>-70 </a:t>
            </a:r>
            <a:r>
              <a:rPr lang="en-US" dirty="0" err="1"/>
              <a:t>yas</a:t>
            </a:r>
            <a:r>
              <a:rPr lang="en-US" dirty="0"/>
              <a:t> </a:t>
            </a:r>
            <a:r>
              <a:rPr lang="en-US" dirty="0" err="1"/>
              <a:t>arasinda</a:t>
            </a:r>
            <a:r>
              <a:rPr lang="en-US" dirty="0"/>
              <a:t> </a:t>
            </a:r>
            <a:r>
              <a:rPr lang="en-US" dirty="0" err="1"/>
              <a:t>taranmalıdır</a:t>
            </a:r>
            <a:r>
              <a:rPr lang="en-US" dirty="0"/>
              <a:t>. </a:t>
            </a:r>
          </a:p>
          <a:p>
            <a:r>
              <a:rPr lang="en-US" dirty="0"/>
              <a:t>-</a:t>
            </a:r>
            <a:r>
              <a:rPr lang="en-US" dirty="0" err="1"/>
              <a:t>Tarama</a:t>
            </a:r>
            <a:r>
              <a:rPr lang="en-US" dirty="0"/>
              <a:t>, 70 </a:t>
            </a:r>
            <a:r>
              <a:rPr lang="en-US" dirty="0" err="1"/>
              <a:t>yaşında</a:t>
            </a:r>
            <a:r>
              <a:rPr lang="en-US" dirty="0"/>
              <a:t> GGK (-) 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kesilir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88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olanlarda</a:t>
            </a:r>
            <a:r>
              <a:rPr lang="en-US" dirty="0"/>
              <a:t> </a:t>
            </a:r>
            <a:r>
              <a:rPr lang="en-US" dirty="0" err="1"/>
              <a:t>tarama</a:t>
            </a:r>
            <a:r>
              <a:rPr lang="en-US" dirty="0"/>
              <a:t> 40 </a:t>
            </a:r>
            <a:r>
              <a:rPr lang="en-US" dirty="0" err="1"/>
              <a:t>yaşında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akrabalarda</a:t>
            </a:r>
            <a:r>
              <a:rPr lang="en-US" dirty="0"/>
              <a:t> </a:t>
            </a:r>
            <a:r>
              <a:rPr lang="en-US" dirty="0" err="1"/>
              <a:t>kolorektal</a:t>
            </a:r>
            <a:r>
              <a:rPr lang="en-US" dirty="0"/>
              <a:t> </a:t>
            </a:r>
            <a:r>
              <a:rPr lang="en-US" dirty="0" err="1"/>
              <a:t>kanser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adenomatöz</a:t>
            </a:r>
            <a:r>
              <a:rPr lang="en-US" dirty="0"/>
              <a:t> </a:t>
            </a:r>
            <a:r>
              <a:rPr lang="en-US" dirty="0" err="1"/>
              <a:t>polip</a:t>
            </a:r>
            <a:r>
              <a:rPr lang="en-US" dirty="0"/>
              <a:t>, </a:t>
            </a:r>
            <a:r>
              <a:rPr lang="en-US" dirty="0" err="1"/>
              <a:t>ülseratif</a:t>
            </a:r>
            <a:r>
              <a:rPr lang="en-US" dirty="0"/>
              <a:t> </a:t>
            </a:r>
            <a:r>
              <a:rPr lang="en-US" dirty="0" err="1"/>
              <a:t>kolit</a:t>
            </a:r>
            <a:r>
              <a:rPr lang="en-US" dirty="0"/>
              <a:t>, </a:t>
            </a:r>
            <a:r>
              <a:rPr lang="en-US" dirty="0" err="1"/>
              <a:t>Chrohn</a:t>
            </a:r>
            <a:r>
              <a:rPr lang="en-US" dirty="0"/>
              <a:t> hast, </a:t>
            </a:r>
            <a:r>
              <a:rPr lang="en-US" dirty="0" err="1"/>
              <a:t>kalıtsal</a:t>
            </a:r>
            <a:r>
              <a:rPr lang="en-US" dirty="0"/>
              <a:t> </a:t>
            </a:r>
            <a:r>
              <a:rPr lang="en-US" dirty="0" err="1"/>
              <a:t>polipozis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polipozis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sendrom</a:t>
            </a:r>
            <a:r>
              <a:rPr lang="en-US" dirty="0"/>
              <a:t> </a:t>
            </a:r>
            <a:r>
              <a:rPr lang="en-US" dirty="0" err="1"/>
              <a:t>öyküsü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bireylerdir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88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Tarama</a:t>
            </a:r>
            <a:r>
              <a:rPr lang="en-US" dirty="0"/>
              <a:t> KETEM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yurütülür</a:t>
            </a:r>
            <a:r>
              <a:rPr lang="en-US" dirty="0"/>
              <a:t>.</a:t>
            </a:r>
          </a:p>
          <a:p>
            <a:r>
              <a:rPr lang="en-US" dirty="0"/>
              <a:t>-Test (-)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tekrarlanır</a:t>
            </a:r>
            <a:r>
              <a:rPr lang="en-US" dirty="0"/>
              <a:t>.</a:t>
            </a:r>
          </a:p>
          <a:p>
            <a:r>
              <a:rPr lang="en-US" dirty="0"/>
              <a:t>-Test (+)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Gastroenteroloji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uzmanına</a:t>
            </a:r>
            <a:r>
              <a:rPr lang="en-US" dirty="0"/>
              <a:t> </a:t>
            </a:r>
            <a:r>
              <a:rPr lang="en-US" dirty="0" err="1"/>
              <a:t>gönderilir</a:t>
            </a:r>
            <a:r>
              <a:rPr lang="en-US" dirty="0"/>
              <a:t>.</a:t>
            </a:r>
          </a:p>
          <a:p>
            <a:r>
              <a:rPr lang="en-US" dirty="0"/>
              <a:t>-Test </a:t>
            </a:r>
            <a:r>
              <a:rPr lang="en-US" dirty="0" err="1"/>
              <a:t>belirsiz</a:t>
            </a:r>
            <a:r>
              <a:rPr lang="en-US" dirty="0"/>
              <a:t> , </a:t>
            </a:r>
            <a:r>
              <a:rPr lang="en-US" dirty="0" err="1"/>
              <a:t>şüpheli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2-3 gun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/>
              <a:t>verilip</a:t>
            </a:r>
            <a:r>
              <a:rPr lang="en-US" dirty="0"/>
              <a:t> </a:t>
            </a:r>
            <a:r>
              <a:rPr lang="en-US" dirty="0" err="1"/>
              <a:t>yaniden</a:t>
            </a:r>
            <a:r>
              <a:rPr lang="en-US" dirty="0"/>
              <a:t> GGK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Kolonoskopi</a:t>
            </a:r>
            <a:r>
              <a:rPr lang="en-US" dirty="0"/>
              <a:t> 51 </a:t>
            </a:r>
            <a:r>
              <a:rPr lang="en-US" dirty="0" err="1"/>
              <a:t>ve</a:t>
            </a:r>
            <a:r>
              <a:rPr lang="en-US" dirty="0"/>
              <a:t> 61 </a:t>
            </a:r>
            <a:r>
              <a:rPr lang="en-US" dirty="0" err="1"/>
              <a:t>yaşında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uzere</a:t>
            </a:r>
            <a:r>
              <a:rPr lang="en-US" dirty="0"/>
              <a:t> 2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Ilk </a:t>
            </a:r>
            <a:r>
              <a:rPr lang="en-US" dirty="0" err="1"/>
              <a:t>gelişi</a:t>
            </a:r>
            <a:r>
              <a:rPr lang="en-US" dirty="0"/>
              <a:t> 51 </a:t>
            </a:r>
            <a:r>
              <a:rPr lang="en-US" dirty="0" err="1"/>
              <a:t>yaşından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kolonoskopi</a:t>
            </a:r>
            <a:r>
              <a:rPr lang="en-US" dirty="0"/>
              <a:t> ilk </a:t>
            </a:r>
            <a:r>
              <a:rPr lang="en-US" dirty="0" err="1"/>
              <a:t>gelisinde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3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Kabul </a:t>
            </a:r>
            <a:r>
              <a:rPr lang="en-US" dirty="0" err="1"/>
              <a:t>etmeyenlerden</a:t>
            </a:r>
            <a:r>
              <a:rPr lang="en-US" dirty="0"/>
              <a:t> </a:t>
            </a:r>
            <a:r>
              <a:rPr lang="en-US" dirty="0" err="1"/>
              <a:t>imza</a:t>
            </a:r>
            <a:r>
              <a:rPr lang="en-US" dirty="0"/>
              <a:t> </a:t>
            </a:r>
            <a:r>
              <a:rPr lang="en-US" dirty="0" err="1"/>
              <a:t>alınmalıdır</a:t>
            </a:r>
            <a:r>
              <a:rPr lang="en-US" dirty="0"/>
              <a:t>. </a:t>
            </a:r>
          </a:p>
          <a:p>
            <a:r>
              <a:rPr lang="en-US" dirty="0"/>
              <a:t>-Test (+) 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51  </a:t>
            </a:r>
            <a:r>
              <a:rPr lang="en-US" dirty="0" err="1"/>
              <a:t>yaşında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ilk </a:t>
            </a:r>
            <a:r>
              <a:rPr lang="en-US" dirty="0" err="1"/>
              <a:t>gelişi</a:t>
            </a:r>
            <a:r>
              <a:rPr lang="en-US" dirty="0"/>
              <a:t> 51 </a:t>
            </a:r>
            <a:r>
              <a:rPr lang="en-US" dirty="0" err="1"/>
              <a:t>yaşından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hasta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uzmana</a:t>
            </a:r>
            <a:r>
              <a:rPr lang="en-US" dirty="0"/>
              <a:t> </a:t>
            </a:r>
            <a:r>
              <a:rPr lang="en-US" dirty="0" err="1"/>
              <a:t>gönderilmelidir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98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Türkiyede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sistemini</a:t>
            </a:r>
            <a:r>
              <a:rPr lang="en-US" dirty="0" smtClean="0"/>
              <a:t> </a:t>
            </a:r>
            <a:r>
              <a:rPr lang="en-US" dirty="0" err="1" smtClean="0"/>
              <a:t>uygulayan</a:t>
            </a:r>
            <a:r>
              <a:rPr lang="en-US" dirty="0" smtClean="0"/>
              <a:t> </a:t>
            </a:r>
            <a:r>
              <a:rPr lang="en-US" dirty="0" err="1" smtClean="0"/>
              <a:t>merkezler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teshis-tarama</a:t>
            </a:r>
            <a:r>
              <a:rPr lang="en-US" dirty="0" smtClean="0"/>
              <a:t> </a:t>
            </a:r>
            <a:r>
              <a:rPr lang="en-US" dirty="0" err="1" smtClean="0"/>
              <a:t>merkezleri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1992 de </a:t>
            </a:r>
            <a:r>
              <a:rPr lang="en-US" dirty="0" err="1" smtClean="0"/>
              <a:t>kuruldu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 err="1" smtClean="0"/>
              <a:t>ilde</a:t>
            </a:r>
            <a:r>
              <a:rPr lang="en-US" dirty="0" smtClean="0"/>
              <a:t> var. (81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ilçe</a:t>
            </a:r>
            <a:r>
              <a:rPr lang="en-US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60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TARAMALARINIZI IHMAL ETMEYIN</a:t>
            </a:r>
          </a:p>
          <a:p>
            <a:endParaRPr lang="en-US" dirty="0"/>
          </a:p>
          <a:p>
            <a:r>
              <a:rPr lang="en-US" dirty="0" smtClean="0"/>
              <a:t>KANSERDEN KORKMAYIN GEC KALMAKTAN KORKUN</a:t>
            </a:r>
          </a:p>
          <a:p>
            <a:endParaRPr lang="en-US" dirty="0"/>
          </a:p>
          <a:p>
            <a:r>
              <a:rPr lang="en-US" dirty="0" smtClean="0"/>
              <a:t>ERKEN TANI VE TEDAVI ILE KANSER KORKULACAK BIR HASTALIK DEGILDIR.</a:t>
            </a:r>
          </a:p>
          <a:p>
            <a:r>
              <a:rPr lang="en-US" dirty="0" smtClean="0"/>
              <a:t>TEDAVISI MUMKUNDUR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450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Kirgizistan</a:t>
            </a:r>
            <a:r>
              <a:rPr lang="en-US" dirty="0" smtClean="0"/>
              <a:t> </a:t>
            </a:r>
            <a:r>
              <a:rPr lang="en-US" dirty="0" err="1" smtClean="0"/>
              <a:t>Türkü</a:t>
            </a:r>
            <a:r>
              <a:rPr lang="en-US" dirty="0" smtClean="0"/>
              <a:t> </a:t>
            </a:r>
            <a:r>
              <a:rPr lang="en-US" dirty="0" err="1" smtClean="0"/>
              <a:t>kardeşlerimi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Türkiye</a:t>
            </a:r>
            <a:r>
              <a:rPr lang="en-US" dirty="0" smtClean="0"/>
              <a:t> </a:t>
            </a:r>
            <a:r>
              <a:rPr lang="en-US" dirty="0" err="1" smtClean="0"/>
              <a:t>Türkü</a:t>
            </a:r>
            <a:r>
              <a:rPr lang="en-US" dirty="0" smtClean="0"/>
              <a:t> </a:t>
            </a:r>
            <a:r>
              <a:rPr lang="en-US" dirty="0" err="1" smtClean="0"/>
              <a:t>Kardeşlerim</a:t>
            </a:r>
            <a:r>
              <a:rPr lang="en-US" dirty="0" smtClean="0"/>
              <a:t> </a:t>
            </a:r>
            <a:r>
              <a:rPr lang="en-US" dirty="0" err="1" smtClean="0"/>
              <a:t>adına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Sevgiyle</a:t>
            </a:r>
            <a:r>
              <a:rPr lang="en-US" dirty="0" smtClean="0"/>
              <a:t> </a:t>
            </a:r>
            <a:r>
              <a:rPr lang="en-US" dirty="0" err="1" smtClean="0"/>
              <a:t>selamliyorum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tanımak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is-IS" dirty="0" smtClean="0"/>
              <a:t>….....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koymak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YANİ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Hastalık</a:t>
            </a:r>
            <a:r>
              <a:rPr lang="en-US" dirty="0" smtClean="0"/>
              <a:t> </a:t>
            </a:r>
            <a:r>
              <a:rPr lang="en-US" dirty="0" err="1" smtClean="0"/>
              <a:t>yayılmadan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r>
              <a:rPr lang="en-US" dirty="0" smtClean="0"/>
              <a:t> 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tetkik</a:t>
            </a:r>
            <a:r>
              <a:rPr lang="en-US" dirty="0" smtClean="0"/>
              <a:t> </a:t>
            </a:r>
            <a:r>
              <a:rPr lang="en-US" dirty="0" err="1" smtClean="0"/>
              <a:t>şekli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8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yapılmalı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Herkese</a:t>
            </a:r>
            <a:r>
              <a:rPr lang="en-US" dirty="0" smtClean="0"/>
              <a:t> </a:t>
            </a:r>
            <a:r>
              <a:rPr lang="en-US" dirty="0" err="1" smtClean="0"/>
              <a:t>yapılacak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hastalıklı</a:t>
            </a:r>
            <a:r>
              <a:rPr lang="en-US" dirty="0" smtClean="0"/>
              <a:t> </a:t>
            </a:r>
            <a:r>
              <a:rPr lang="en-US" dirty="0" err="1" smtClean="0"/>
              <a:t>olanlar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edilecek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>
                <a:solidFill>
                  <a:srgbClr val="3366FF"/>
                </a:solidFill>
              </a:rPr>
              <a:t>hiç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şikayeti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beklemeden</a:t>
            </a:r>
            <a:r>
              <a:rPr lang="is-IS" dirty="0" smtClean="0">
                <a:solidFill>
                  <a:srgbClr val="3366FF"/>
                </a:solidFill>
              </a:rPr>
              <a:t>…..HERKESE</a:t>
            </a: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Bu </a:t>
            </a:r>
            <a:r>
              <a:rPr lang="en-US" b="1" dirty="0" err="1" smtClean="0"/>
              <a:t>testin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Ucuz</a:t>
            </a:r>
            <a:r>
              <a:rPr lang="en-US" dirty="0" smtClean="0"/>
              <a:t> </a:t>
            </a:r>
            <a:r>
              <a:rPr lang="en-US" dirty="0" smtClean="0"/>
              <a:t>olması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Herkesin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edeceği</a:t>
            </a:r>
            <a:r>
              <a:rPr lang="en-US" dirty="0" smtClean="0"/>
              <a:t> </a:t>
            </a:r>
            <a:r>
              <a:rPr lang="en-US" dirty="0" err="1"/>
              <a:t>ş</a:t>
            </a:r>
            <a:r>
              <a:rPr lang="en-US" dirty="0" err="1" smtClean="0"/>
              <a:t>ekilde</a:t>
            </a:r>
            <a:r>
              <a:rPr lang="en-US" dirty="0" smtClean="0"/>
              <a:t> </a:t>
            </a:r>
            <a:r>
              <a:rPr lang="en-US" dirty="0" err="1" smtClean="0"/>
              <a:t>uygulanması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Sonuçlarının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oranda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smtClean="0"/>
              <a:t>olması</a:t>
            </a:r>
            <a:endParaRPr lang="en-US" dirty="0" smtClean="0"/>
          </a:p>
          <a:p>
            <a:r>
              <a:rPr lang="en-US" dirty="0" smtClean="0"/>
              <a:t>    Her </a:t>
            </a:r>
            <a:r>
              <a:rPr lang="en-US" dirty="0" err="1" smtClean="0"/>
              <a:t>yerde</a:t>
            </a:r>
            <a:r>
              <a:rPr lang="en-US" dirty="0" smtClean="0"/>
              <a:t> </a:t>
            </a:r>
            <a:r>
              <a:rPr lang="en-US" dirty="0" err="1" smtClean="0"/>
              <a:t>uygulanacak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yöntemlerle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4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r>
              <a:rPr lang="en-US" dirty="0" smtClean="0"/>
              <a:t> </a:t>
            </a:r>
            <a:r>
              <a:rPr lang="en-US" dirty="0" err="1" smtClean="0"/>
              <a:t>tanınabilir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dünyada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Meme </a:t>
            </a:r>
            <a:r>
              <a:rPr lang="en-US" dirty="0" err="1" smtClean="0"/>
              <a:t>kanseri</a:t>
            </a:r>
            <a:endParaRPr lang="en-US" dirty="0" smtClean="0"/>
          </a:p>
          <a:p>
            <a:r>
              <a:rPr lang="en-US" dirty="0" smtClean="0"/>
              <a:t>Rahim </a:t>
            </a:r>
            <a:r>
              <a:rPr lang="en-US" dirty="0" err="1" smtClean="0"/>
              <a:t>ağzı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endParaRPr lang="en-US" dirty="0" smtClean="0"/>
          </a:p>
          <a:p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barsak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taraması</a:t>
            </a:r>
            <a:r>
              <a:rPr lang="en-US" dirty="0" smtClean="0"/>
              <a:t> </a:t>
            </a:r>
            <a:r>
              <a:rPr lang="en-US" dirty="0" err="1" smtClean="0"/>
              <a:t>yapılabiliyor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kanserleri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tanımak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TARAMA </a:t>
            </a:r>
            <a:r>
              <a:rPr lang="en-US" dirty="0" err="1" smtClean="0"/>
              <a:t>testI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yüz</a:t>
            </a:r>
            <a:r>
              <a:rPr lang="en-US" dirty="0" smtClean="0"/>
              <a:t> </a:t>
            </a:r>
            <a:r>
              <a:rPr lang="en-US" dirty="0" err="1" smtClean="0"/>
              <a:t>güldürücü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9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269</TotalTime>
  <Words>2707</Words>
  <Application>Microsoft Macintosh PowerPoint</Application>
  <PresentationFormat>On-screen Show (4:3)</PresentationFormat>
  <Paragraphs>391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Pushpin</vt:lpstr>
      <vt:lpstr>Kadın kanserleri ve tarama-genetik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Kanseri önceden tanımak</vt:lpstr>
      <vt:lpstr>Tarama nasıl yapılmalı</vt:lpstr>
      <vt:lpstr>Hangi hastalıklar tanınabilir</vt:lpstr>
      <vt:lpstr>Kadın kanserleri </vt:lpstr>
      <vt:lpstr>PowerPoint Presentation</vt:lpstr>
      <vt:lpstr>PowerPoint Presentation</vt:lpstr>
      <vt:lpstr>Yumurtalık kanseri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PowerPoint Presentation</vt:lpstr>
      <vt:lpstr>Amacımız</vt:lpstr>
      <vt:lpstr>Kimler risk altında</vt:lpstr>
      <vt:lpstr>PowerPoint Presentation</vt:lpstr>
      <vt:lpstr>PowerPoint Presentation</vt:lpstr>
      <vt:lpstr>PowerPoint Presentation</vt:lpstr>
      <vt:lpstr>Rahim iç duvar kanserleri</vt:lpstr>
      <vt:lpstr>PowerPoint Presentation</vt:lpstr>
      <vt:lpstr>PowerPoint Presentation</vt:lpstr>
      <vt:lpstr>PowerPoint Presentation</vt:lpstr>
      <vt:lpstr>PowerPoint Presentation</vt:lpstr>
      <vt:lpstr>Rahim ağzı kanseri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KETEM lerin görevi! </vt:lpstr>
      <vt:lpstr>PowerPoint Presentation</vt:lpstr>
      <vt:lpstr> HASTALIKTAN  Birincil koruma  </vt:lpstr>
      <vt:lpstr>PowerPoint Presentation</vt:lpstr>
      <vt:lpstr>AŞILAR</vt:lpstr>
      <vt:lpstr>PowerPoint Presentation</vt:lpstr>
      <vt:lpstr>PowerPoint Presentation</vt:lpstr>
      <vt:lpstr>PowerPoint Presentation</vt:lpstr>
      <vt:lpstr>Vajen-Vulva kanseri </vt:lpstr>
      <vt:lpstr>Meme kanseri</vt:lpstr>
      <vt:lpstr>PowerPoint Presentation</vt:lpstr>
      <vt:lpstr>PowerPoint Presentation</vt:lpstr>
      <vt:lpstr>PowerPoint Presentation</vt:lpstr>
      <vt:lpstr>Angelina Jolie </vt:lpstr>
      <vt:lpstr>PowerPoint Presentation</vt:lpstr>
      <vt:lpstr>PowerPoint Presentation</vt:lpstr>
      <vt:lpstr>PowerPoint Presentation</vt:lpstr>
      <vt:lpstr>BARSAK KANSERI</vt:lpstr>
      <vt:lpstr>Yüksek riskli olanlarda tarama 40 yaşında başlar. Bunlar: </vt:lpstr>
      <vt:lpstr>PowerPoint Presentation</vt:lpstr>
      <vt:lpstr>PowerPoint Presentation</vt:lpstr>
      <vt:lpstr>KETEM</vt:lpstr>
      <vt:lpstr>PowerPoint Presentation</vt:lpstr>
      <vt:lpstr>PowerPoint Presentation</vt:lpstr>
    </vt:vector>
  </TitlesOfParts>
  <Company>Tip Hastanesi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Kadın kanserleri ve tarama-genetik</dc:title>
  <dc:creator>Ayse Filiz  Avsar</dc:creator>
  <cp:lastModifiedBy>Ayse Filiz  Avsar</cp:lastModifiedBy>
  <cp:revision>24</cp:revision>
  <dcterms:created xsi:type="dcterms:W3CDTF">2023-06-02T11:39:29Z</dcterms:created>
  <dcterms:modified xsi:type="dcterms:W3CDTF">2023-06-07T01:49:31Z</dcterms:modified>
</cp:coreProperties>
</file>